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5" r:id="rId2"/>
    <p:sldId id="323" r:id="rId3"/>
    <p:sldId id="312" r:id="rId4"/>
    <p:sldId id="313" r:id="rId5"/>
    <p:sldId id="321" r:id="rId6"/>
    <p:sldId id="314" r:id="rId7"/>
    <p:sldId id="315" r:id="rId8"/>
    <p:sldId id="316" r:id="rId9"/>
    <p:sldId id="322" r:id="rId10"/>
    <p:sldId id="318" r:id="rId11"/>
    <p:sldId id="324" r:id="rId12"/>
    <p:sldId id="325" r:id="rId13"/>
    <p:sldId id="326" r:id="rId14"/>
    <p:sldId id="327" r:id="rId15"/>
    <p:sldId id="328" r:id="rId16"/>
    <p:sldId id="320" r:id="rId17"/>
  </p:sldIdLst>
  <p:sldSz cx="9144000" cy="6858000" type="screen4x3"/>
  <p:notesSz cx="6669088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C60061"/>
    <a:srgbClr val="BBE0E3"/>
    <a:srgbClr val="00FF00"/>
    <a:srgbClr val="FF3300"/>
    <a:srgbClr val="21004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249" autoAdjust="0"/>
    <p:restoredTop sz="94660"/>
  </p:normalViewPr>
  <p:slideViewPr>
    <p:cSldViewPr>
      <p:cViewPr varScale="1">
        <p:scale>
          <a:sx n="98" d="100"/>
          <a:sy n="98" d="100"/>
        </p:scale>
        <p:origin x="-1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150" y="0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814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150" y="9431814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800200-7098-45CF-A9B6-BB8F93A956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95740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150" y="0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212" y="4715907"/>
            <a:ext cx="4890665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150" y="9431814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47F2C6-08D7-4D53-8F63-D060ADBC95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5654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E35195-3118-4311-AC42-73497B16A7C9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Students play as retailers and suppliers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Regression equation: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w – wholesale price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q – order quantity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P – profit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d -  demand</a:t>
            </a:r>
          </a:p>
          <a:p>
            <a:pPr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4C815A-5694-4133-BF19-44771BF69F6C}" type="slidenum">
              <a:rPr lang="en-GB" smtClean="0">
                <a:latin typeface="Arial" charset="0"/>
              </a:rPr>
              <a:pPr/>
              <a:t>15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Students play as retailers and suppliers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Regression equation: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w – wholesale price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q – order quantity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P – profit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d -  demand</a:t>
            </a:r>
          </a:p>
          <a:p>
            <a:pPr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4C815A-5694-4133-BF19-44771BF69F6C}" type="slidenum">
              <a:rPr lang="en-GB" smtClean="0">
                <a:latin typeface="Arial" charset="0"/>
              </a:rPr>
              <a:pPr/>
              <a:t>16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E35195-3118-4311-AC42-73497B16A7C9}" type="slidenum">
              <a:rPr lang="en-GB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Idea extended to Ford Bridgend maintenance supervisors</a:t>
            </a:r>
          </a:p>
          <a:p>
            <a:endParaRPr lang="en-GB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8DE61A-DCAE-4C25-A62B-E08010689B4E}" type="slidenum">
              <a:rPr lang="en-GB" smtClean="0"/>
              <a:pPr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05C767-B202-485C-B4FD-7A10CF936BE4}" type="slidenum">
              <a:rPr lang="en-GB" smtClean="0"/>
              <a:pPr/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Looked at effect of </a:t>
            </a:r>
            <a:r>
              <a:rPr lang="en-US" dirty="0" err="1" smtClean="0"/>
              <a:t>visualisation</a:t>
            </a:r>
            <a:r>
              <a:rPr lang="en-US" dirty="0" smtClean="0"/>
              <a:t> on effectiveness  (fidelity) of KBI</a:t>
            </a:r>
          </a:p>
          <a:p>
            <a:pPr eaLnBrk="1" hangingPunct="1"/>
            <a:r>
              <a:rPr lang="en-US" dirty="0" smtClean="0"/>
              <a:t>e.g. game console (F1 driving) problem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  <a:p>
            <a:r>
              <a:rPr lang="en-GB" dirty="0" smtClean="0"/>
              <a:t>Simple diffusion model: Susceptible, Infected, Recovered (SIR)</a:t>
            </a:r>
          </a:p>
          <a:p>
            <a:endParaRPr lang="en-GB" dirty="0" smtClean="0"/>
          </a:p>
          <a:p>
            <a:r>
              <a:rPr lang="en-GB" dirty="0" smtClean="0"/>
              <a:t>Describe model:</a:t>
            </a:r>
          </a:p>
          <a:p>
            <a:pPr>
              <a:buFontTx/>
              <a:buChar char="•"/>
            </a:pPr>
            <a:r>
              <a:rPr lang="en-GB" dirty="0" smtClean="0"/>
              <a:t> At each tick</a:t>
            </a:r>
          </a:p>
          <a:p>
            <a:pPr lvl="1">
              <a:buFontTx/>
              <a:buChar char="•"/>
            </a:pPr>
            <a:r>
              <a:rPr lang="en-GB" dirty="0" smtClean="0"/>
              <a:t> Randomly choose an agent</a:t>
            </a:r>
          </a:p>
          <a:p>
            <a:pPr lvl="1">
              <a:buFontTx/>
              <a:buChar char="•"/>
            </a:pPr>
            <a:r>
              <a:rPr lang="en-GB" dirty="0" smtClean="0"/>
              <a:t> Randomly chooses a neighbour (Von-Neumann neighbourhood of 4)</a:t>
            </a:r>
          </a:p>
          <a:p>
            <a:pPr lvl="1">
              <a:buFontTx/>
              <a:buChar char="•"/>
            </a:pPr>
            <a:r>
              <a:rPr lang="en-GB" dirty="0" smtClean="0"/>
              <a:t> If one feature the same, 50% chance of changing another feature</a:t>
            </a:r>
          </a:p>
          <a:p>
            <a:endParaRPr lang="en-GB" dirty="0" smtClean="0"/>
          </a:p>
          <a:p>
            <a:r>
              <a:rPr lang="en-GB" dirty="0" smtClean="0"/>
              <a:t>Run with 6 and 12 traits</a:t>
            </a:r>
          </a:p>
          <a:p>
            <a:r>
              <a:rPr lang="en-GB" dirty="0" smtClean="0"/>
              <a:t>Results: number of regions, largest region (graph and numeric results)</a:t>
            </a:r>
          </a:p>
          <a:p>
            <a:endParaRPr lang="en-GB" dirty="0" smtClean="0"/>
          </a:p>
          <a:p>
            <a:r>
              <a:rPr lang="en-GB" dirty="0" smtClean="0"/>
              <a:t>Analogue of diffusion  of ideas in an organisation</a:t>
            </a:r>
          </a:p>
          <a:p>
            <a:r>
              <a:rPr lang="en-GB" dirty="0" smtClean="0"/>
              <a:t>Modelling energisers and de-energisers.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DF4E02-08D9-41F3-B599-AA29C2DEE87F}" type="slidenum">
              <a:rPr lang="en-GB" smtClean="0"/>
              <a:pPr/>
              <a:t>9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w – wholesale price</a:t>
            </a:r>
          </a:p>
          <a:p>
            <a:r>
              <a:rPr lang="en-GB" smtClean="0"/>
              <a:t>q – order quantity</a:t>
            </a:r>
          </a:p>
          <a:p>
            <a:r>
              <a:rPr lang="en-GB" smtClean="0"/>
              <a:t>D – market demand</a:t>
            </a:r>
          </a:p>
          <a:p>
            <a:r>
              <a:rPr lang="en-GB" smtClean="0"/>
              <a:t>p – retail price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3933CA-7BA4-44DA-B774-21AAFD912AE2}" type="slidenum">
              <a:rPr lang="en-GB" smtClean="0"/>
              <a:pPr/>
              <a:t>10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48208-E00E-4550-96E7-297D0B20F2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41241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4DB29-31D5-4A23-9138-C8578CD534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8183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643050"/>
            <a:ext cx="2209800" cy="470217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438" y="1643050"/>
            <a:ext cx="6481762" cy="470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1C4C1-7467-44D5-B221-DC5B3CEF76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98418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57232"/>
            <a:ext cx="8839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438" y="1700213"/>
            <a:ext cx="4344987" cy="37449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8825" y="1700213"/>
            <a:ext cx="4346575" cy="3744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55D20-B368-4995-82EA-BB138B9DD1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19809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57232"/>
            <a:ext cx="8839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438" y="1700213"/>
            <a:ext cx="4344987" cy="3744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68825" y="1700213"/>
            <a:ext cx="4346575" cy="1795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68825" y="3648075"/>
            <a:ext cx="4346575" cy="1797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C8366-C297-48AF-A379-357B53AE1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55316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81B8283-6621-448F-849A-0AA49586D6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756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00" y="1620000"/>
            <a:ext cx="8843962" cy="3744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1ADA7-C738-4554-A7D4-509E35985E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10171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A985E-7862-4CBE-BFD0-F19EE26B58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7169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38" y="1700213"/>
            <a:ext cx="4344987" cy="3744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8825" y="1700213"/>
            <a:ext cx="4346575" cy="3744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7714F-7521-4B88-AB15-8A48C77E39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60770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6670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6670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" y="857250"/>
            <a:ext cx="8839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2FD44-7446-4784-B779-2B7EB64C7A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29311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88589-AD07-46F8-8DB6-ECD35CD53E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72886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BC12D-3CCB-449C-9E4D-BEB3AB91EA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0525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257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71612"/>
            <a:ext cx="5111750" cy="455455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57496"/>
            <a:ext cx="3008313" cy="32686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63F8D-E4FD-483F-A0F0-D4C5052E55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0881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554" y="4800600"/>
            <a:ext cx="542928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158" y="1571611"/>
            <a:ext cx="8429684" cy="31559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7554" y="5367338"/>
            <a:ext cx="54292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1F2DC-BFF3-461A-87B9-D0F0C7F160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1986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85725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" y="6673850"/>
            <a:ext cx="899160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629400"/>
            <a:ext cx="175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6B8C2BE8-AD4D-4D74-8141-FFE719253E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438" y="1700213"/>
            <a:ext cx="8843962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0" y="5516563"/>
            <a:ext cx="9144000" cy="1152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300">
          <a:solidFill>
            <a:srgbClr val="5F5F5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100">
          <a:solidFill>
            <a:srgbClr val="5F5F5F"/>
          </a:solidFill>
          <a:latin typeface="+mn-lt"/>
          <a:ea typeface="+mn-ea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900">
          <a:solidFill>
            <a:srgbClr val="5F5F5F"/>
          </a:solidFill>
          <a:latin typeface="+mn-lt"/>
          <a:ea typeface="+mn-ea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800">
          <a:solidFill>
            <a:srgbClr val="5F5F5F"/>
          </a:solidFill>
          <a:latin typeface="+mn-lt"/>
          <a:ea typeface="+mn-e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900">
          <a:solidFill>
            <a:schemeClr val="tx1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900">
          <a:solidFill>
            <a:schemeClr val="tx1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900">
          <a:solidFill>
            <a:schemeClr val="tx1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Rectangle 54"/>
          <p:cNvSpPr>
            <a:spLocks noChangeArrowheads="1"/>
          </p:cNvSpPr>
          <p:nvPr/>
        </p:nvSpPr>
        <p:spPr bwMode="auto">
          <a:xfrm>
            <a:off x="3571875" y="6072188"/>
            <a:ext cx="5392613" cy="525164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75" name="Rectangle 49"/>
          <p:cNvSpPr>
            <a:spLocks noChangeArrowheads="1"/>
          </p:cNvSpPr>
          <p:nvPr/>
        </p:nvSpPr>
        <p:spPr bwMode="auto">
          <a:xfrm>
            <a:off x="142875" y="4929188"/>
            <a:ext cx="5421313" cy="1643062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76" name="Rectangle 50"/>
          <p:cNvSpPr>
            <a:spLocks noChangeArrowheads="1"/>
          </p:cNvSpPr>
          <p:nvPr/>
        </p:nvSpPr>
        <p:spPr bwMode="auto">
          <a:xfrm>
            <a:off x="142874" y="3786188"/>
            <a:ext cx="4278313" cy="115498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77" name="Rectangle 51"/>
          <p:cNvSpPr>
            <a:spLocks noChangeArrowheads="1"/>
          </p:cNvSpPr>
          <p:nvPr/>
        </p:nvSpPr>
        <p:spPr bwMode="auto">
          <a:xfrm>
            <a:off x="142875" y="2646040"/>
            <a:ext cx="3135313" cy="1143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78" name="Rectangle 52"/>
          <p:cNvSpPr>
            <a:spLocks noChangeArrowheads="1"/>
          </p:cNvSpPr>
          <p:nvPr/>
        </p:nvSpPr>
        <p:spPr bwMode="auto">
          <a:xfrm>
            <a:off x="142875" y="1503040"/>
            <a:ext cx="8821613" cy="4590256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2073" name="Straight Connector 58"/>
          <p:cNvCxnSpPr>
            <a:cxnSpLocks noChangeShapeType="1"/>
          </p:cNvCxnSpPr>
          <p:nvPr/>
        </p:nvCxnSpPr>
        <p:spPr bwMode="auto">
          <a:xfrm>
            <a:off x="214313" y="6427788"/>
            <a:ext cx="8643937" cy="1587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1259632" y="2708920"/>
            <a:ext cx="684076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GB" sz="3600" dirty="0" smtClean="0">
                <a:solidFill>
                  <a:schemeClr val="bg1"/>
                </a:solidFill>
              </a:rPr>
              <a:t>Modelling Behaviour in Simulation Models</a:t>
            </a:r>
            <a:endParaRPr lang="en-GB" sz="36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3" name="Straight Connector 56"/>
          <p:cNvCxnSpPr>
            <a:cxnSpLocks noChangeShapeType="1"/>
          </p:cNvCxnSpPr>
          <p:nvPr/>
        </p:nvCxnSpPr>
        <p:spPr bwMode="auto">
          <a:xfrm flipV="1">
            <a:off x="214313" y="5157192"/>
            <a:ext cx="8606159" cy="596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241350" y="5157192"/>
            <a:ext cx="5338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Stewart Robinson</a:t>
            </a:r>
          </a:p>
          <a:p>
            <a:pPr eaLnBrk="1" hangingPunct="1">
              <a:defRPr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Dean, </a:t>
            </a:r>
            <a:r>
              <a:rPr lang="en-GB" sz="2000" dirty="0" smtClean="0">
                <a:solidFill>
                  <a:schemeClr val="bg1"/>
                </a:solidFill>
              </a:rPr>
              <a:t>School of Business and Economics</a:t>
            </a:r>
          </a:p>
          <a:p>
            <a:pPr eaLnBrk="1" hangingPunct="1">
              <a:defRPr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Professor </a:t>
            </a: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of Management </a:t>
            </a: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Science</a:t>
            </a:r>
            <a:endParaRPr lang="en-GB" sz="2000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97160" y="1561685"/>
            <a:ext cx="7427168" cy="571171"/>
          </a:xfrm>
        </p:spPr>
        <p:txBody>
          <a:bodyPr/>
          <a:lstStyle/>
          <a:p>
            <a:pPr>
              <a:buFontTx/>
              <a:buNone/>
            </a:pPr>
            <a:r>
              <a:rPr lang="en-GB" sz="2400" dirty="0" smtClean="0">
                <a:solidFill>
                  <a:schemeClr val="tx1"/>
                </a:solidFill>
                <a:latin typeface="Arial" charset="0"/>
              </a:rPr>
              <a:t>Agent Based Simulation of Supply </a:t>
            </a:r>
            <a:r>
              <a:rPr lang="en-GB" sz="2400" dirty="0" smtClean="0">
                <a:solidFill>
                  <a:schemeClr val="tx1"/>
                </a:solidFill>
                <a:latin typeface="Arial" charset="0"/>
              </a:rPr>
              <a:t>Chains: </a:t>
            </a:r>
            <a:r>
              <a:rPr lang="en-GB" sz="2400" u="sng" dirty="0" smtClean="0">
                <a:solidFill>
                  <a:schemeClr val="tx1"/>
                </a:solidFill>
                <a:latin typeface="Arial" charset="0"/>
              </a:rPr>
              <a:t>Newsvendor Problem</a:t>
            </a:r>
            <a:endParaRPr lang="en-GB" sz="2400" u="sng" dirty="0" smtClean="0">
              <a:solidFill>
                <a:schemeClr val="tx1"/>
              </a:solidFill>
              <a:latin typeface="Arial" charset="0"/>
            </a:endParaRPr>
          </a:p>
          <a:p>
            <a:pPr>
              <a:buFontTx/>
              <a:buNone/>
            </a:pPr>
            <a:endParaRPr lang="en-GB" sz="2400" dirty="0" smtClean="0">
              <a:solidFill>
                <a:schemeClr val="tx1"/>
              </a:solidFill>
              <a:latin typeface="Arial" charset="0"/>
            </a:endParaRPr>
          </a:p>
          <a:p>
            <a:pPr>
              <a:buFontTx/>
              <a:buNone/>
            </a:pPr>
            <a:endParaRPr lang="en-GB" sz="24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686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6869" name="Group 40"/>
          <p:cNvGrpSpPr>
            <a:grpSpLocks/>
          </p:cNvGrpSpPr>
          <p:nvPr/>
        </p:nvGrpSpPr>
        <p:grpSpPr bwMode="auto">
          <a:xfrm>
            <a:off x="1112267" y="5229200"/>
            <a:ext cx="3027685" cy="965200"/>
            <a:chOff x="1184243" y="4315327"/>
            <a:chExt cx="3027685" cy="965200"/>
          </a:xfrm>
        </p:grpSpPr>
        <p:sp>
          <p:nvSpPr>
            <p:cNvPr id="36900" name="Line 7"/>
            <p:cNvSpPr>
              <a:spLocks noChangeShapeType="1"/>
            </p:cNvSpPr>
            <p:nvPr/>
          </p:nvSpPr>
          <p:spPr bwMode="auto">
            <a:xfrm rot="-5400000">
              <a:off x="1808131" y="3978777"/>
              <a:ext cx="0" cy="110490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01" name="Text Box 8"/>
            <p:cNvSpPr txBox="1">
              <a:spLocks noChangeArrowheads="1"/>
            </p:cNvSpPr>
            <p:nvPr/>
          </p:nvSpPr>
          <p:spPr bwMode="auto">
            <a:xfrm>
              <a:off x="2552668" y="4315327"/>
              <a:ext cx="1439863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dirty="0">
                  <a:latin typeface="Times New Roman" pitchFamily="18" charset="0"/>
                </a:rPr>
                <a:t>Material</a:t>
              </a:r>
              <a:endParaRPr lang="en-GB" dirty="0"/>
            </a:p>
          </p:txBody>
        </p:sp>
        <p:sp>
          <p:nvSpPr>
            <p:cNvPr id="36902" name="Line 9"/>
            <p:cNvSpPr>
              <a:spLocks noChangeShapeType="1"/>
            </p:cNvSpPr>
            <p:nvPr/>
          </p:nvSpPr>
          <p:spPr bwMode="auto">
            <a:xfrm rot="5400000" flipV="1">
              <a:off x="1796225" y="4349458"/>
              <a:ext cx="0" cy="1081087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03" name="Text Box 10"/>
            <p:cNvSpPr txBox="1">
              <a:spLocks noChangeArrowheads="1"/>
            </p:cNvSpPr>
            <p:nvPr/>
          </p:nvSpPr>
          <p:spPr bwMode="auto">
            <a:xfrm>
              <a:off x="2552668" y="4674102"/>
              <a:ext cx="1216025" cy="2587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dirty="0">
                  <a:latin typeface="Times New Roman" pitchFamily="18" charset="0"/>
                </a:rPr>
                <a:t>Funds</a:t>
              </a:r>
            </a:p>
          </p:txBody>
        </p:sp>
        <p:sp>
          <p:nvSpPr>
            <p:cNvPr id="36904" name="Line 11"/>
            <p:cNvSpPr>
              <a:spLocks noChangeShapeType="1"/>
            </p:cNvSpPr>
            <p:nvPr/>
          </p:nvSpPr>
          <p:spPr bwMode="auto">
            <a:xfrm rot="5400000" flipV="1">
              <a:off x="1764475" y="4670133"/>
              <a:ext cx="0" cy="1160463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05" name="Text Box 12"/>
            <p:cNvSpPr txBox="1">
              <a:spLocks noChangeArrowheads="1"/>
            </p:cNvSpPr>
            <p:nvPr/>
          </p:nvSpPr>
          <p:spPr bwMode="auto">
            <a:xfrm>
              <a:off x="2481231" y="5034465"/>
              <a:ext cx="1730697" cy="2460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dirty="0">
                  <a:latin typeface="Times New Roman" pitchFamily="18" charset="0"/>
                </a:rPr>
                <a:t>Information</a:t>
              </a:r>
            </a:p>
          </p:txBody>
        </p:sp>
      </p:grpSp>
      <p:sp>
        <p:nvSpPr>
          <p:cNvPr id="36871" name="AutoShape 13"/>
          <p:cNvSpPr>
            <a:spLocks noChangeAspect="1" noChangeArrowheads="1"/>
          </p:cNvSpPr>
          <p:nvPr/>
        </p:nvSpPr>
        <p:spPr bwMode="auto">
          <a:xfrm>
            <a:off x="1583704" y="2640881"/>
            <a:ext cx="5257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2" name="Rectangle 17"/>
          <p:cNvSpPr>
            <a:spLocks noChangeArrowheads="1"/>
          </p:cNvSpPr>
          <p:nvPr/>
        </p:nvSpPr>
        <p:spPr bwMode="auto">
          <a:xfrm rot="-5400000">
            <a:off x="512142" y="3136181"/>
            <a:ext cx="2062162" cy="1071562"/>
          </a:xfrm>
          <a:prstGeom prst="rect">
            <a:avLst/>
          </a:prstGeom>
          <a:noFill/>
          <a:ln w="28575" algn="ctr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GB" sz="2000">
              <a:latin typeface="Times New Roman" pitchFamily="18" charset="0"/>
            </a:endParaRPr>
          </a:p>
          <a:p>
            <a:pPr algn="ctr"/>
            <a:r>
              <a:rPr lang="en-GB" sz="2000">
                <a:latin typeface="Times New Roman" pitchFamily="18" charset="0"/>
              </a:rPr>
              <a:t>Supplier</a:t>
            </a:r>
          </a:p>
        </p:txBody>
      </p:sp>
      <p:sp>
        <p:nvSpPr>
          <p:cNvPr id="36873" name="Rectangle 18"/>
          <p:cNvSpPr>
            <a:spLocks noChangeArrowheads="1"/>
          </p:cNvSpPr>
          <p:nvPr/>
        </p:nvSpPr>
        <p:spPr bwMode="auto">
          <a:xfrm rot="-5400000">
            <a:off x="2664792" y="3144118"/>
            <a:ext cx="2087562" cy="1081088"/>
          </a:xfrm>
          <a:prstGeom prst="rect">
            <a:avLst/>
          </a:prstGeom>
          <a:noFill/>
          <a:ln w="28575" algn="ctr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GB" sz="2000">
              <a:latin typeface="Times New Roman" pitchFamily="18" charset="0"/>
            </a:endParaRPr>
          </a:p>
          <a:p>
            <a:pPr algn="ctr"/>
            <a:r>
              <a:rPr lang="en-GB" sz="2000">
                <a:latin typeface="Times New Roman" pitchFamily="18" charset="0"/>
              </a:rPr>
              <a:t>Retailer</a:t>
            </a:r>
          </a:p>
        </p:txBody>
      </p:sp>
      <p:sp>
        <p:nvSpPr>
          <p:cNvPr id="36874" name="AutoShape 37"/>
          <p:cNvSpPr>
            <a:spLocks noChangeArrowheads="1"/>
          </p:cNvSpPr>
          <p:nvPr/>
        </p:nvSpPr>
        <p:spPr bwMode="auto">
          <a:xfrm>
            <a:off x="5731842" y="2420218"/>
            <a:ext cx="2368550" cy="2520950"/>
          </a:xfrm>
          <a:prstGeom prst="irregularSeal2">
            <a:avLst/>
          </a:prstGeom>
          <a:noFill/>
          <a:ln w="28575" algn="ctr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/>
          <a:p>
            <a:endParaRPr lang="en-GB" sz="2000">
              <a:latin typeface="Times New Roman" pitchFamily="18" charset="0"/>
            </a:endParaRPr>
          </a:p>
          <a:p>
            <a:r>
              <a:rPr lang="en-GB" sz="2000">
                <a:latin typeface="Times New Roman" pitchFamily="18" charset="0"/>
              </a:rPr>
              <a:t>Market demand</a:t>
            </a:r>
          </a:p>
        </p:txBody>
      </p: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1999629" y="3995018"/>
            <a:ext cx="1165225" cy="503238"/>
            <a:chOff x="2234618" y="3015835"/>
            <a:chExt cx="1165806" cy="503238"/>
          </a:xfrm>
        </p:grpSpPr>
        <p:sp>
          <p:nvSpPr>
            <p:cNvPr id="36897" name="Text Box 26"/>
            <p:cNvSpPr txBox="1">
              <a:spLocks noChangeArrowheads="1"/>
            </p:cNvSpPr>
            <p:nvPr/>
          </p:nvSpPr>
          <p:spPr bwMode="auto">
            <a:xfrm>
              <a:off x="2234618" y="3015835"/>
              <a:ext cx="971550" cy="5032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2200" i="1">
                  <a:latin typeface="Times New Roman" pitchFamily="18" charset="0"/>
                </a:rPr>
                <a:t>w(q)</a:t>
              </a:r>
            </a:p>
          </p:txBody>
        </p:sp>
        <p:sp>
          <p:nvSpPr>
            <p:cNvPr id="36898" name="Line 27"/>
            <p:cNvSpPr>
              <a:spLocks noChangeShapeType="1"/>
            </p:cNvSpPr>
            <p:nvPr/>
          </p:nvSpPr>
          <p:spPr bwMode="auto">
            <a:xfrm rot="16200000" flipV="1">
              <a:off x="2854620" y="2930819"/>
              <a:ext cx="14702" cy="1076907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36899" name="Picture 4" descr="C:\Users\stavrianna\Desktop\money.jpg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44800" y="3072184"/>
              <a:ext cx="508000" cy="39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76" name="Group 14"/>
          <p:cNvGrpSpPr>
            <a:grpSpLocks/>
          </p:cNvGrpSpPr>
          <p:nvPr/>
        </p:nvGrpSpPr>
        <p:grpSpPr bwMode="auto">
          <a:xfrm>
            <a:off x="2104404" y="2896468"/>
            <a:ext cx="1079500" cy="358775"/>
            <a:chOff x="1429" y="-358470"/>
            <a:chExt cx="680" cy="360040"/>
          </a:xfrm>
        </p:grpSpPr>
        <p:sp>
          <p:nvSpPr>
            <p:cNvPr id="36895" name="Line 15"/>
            <p:cNvSpPr>
              <a:spLocks noChangeShapeType="1"/>
            </p:cNvSpPr>
            <p:nvPr/>
          </p:nvSpPr>
          <p:spPr bwMode="auto">
            <a:xfrm rot="16200000" flipH="1">
              <a:off x="1769" y="1230"/>
              <a:ext cx="0" cy="68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96" name="Text Box 16"/>
            <p:cNvSpPr txBox="1">
              <a:spLocks noChangeArrowheads="1"/>
            </p:cNvSpPr>
            <p:nvPr/>
          </p:nvSpPr>
          <p:spPr bwMode="auto">
            <a:xfrm>
              <a:off x="1510" y="-358470"/>
              <a:ext cx="227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2200" i="1">
                  <a:latin typeface="Times New Roman" pitchFamily="18" charset="0"/>
                </a:rPr>
                <a:t>w</a:t>
              </a:r>
            </a:p>
          </p:txBody>
        </p:sp>
      </p:grp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2086942" y="3394943"/>
            <a:ext cx="1089025" cy="461963"/>
            <a:chOff x="2322724" y="2415859"/>
            <a:chExt cx="1089025" cy="461525"/>
          </a:xfrm>
        </p:grpSpPr>
        <p:sp>
          <p:nvSpPr>
            <p:cNvPr id="36892" name="Line 29"/>
            <p:cNvSpPr>
              <a:spLocks noChangeShapeType="1"/>
            </p:cNvSpPr>
            <p:nvPr/>
          </p:nvSpPr>
          <p:spPr bwMode="auto">
            <a:xfrm rot="-5400000">
              <a:off x="2861680" y="2327315"/>
              <a:ext cx="11113" cy="1089025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93" name="Text Box 30"/>
            <p:cNvSpPr txBox="1">
              <a:spLocks noChangeArrowheads="1"/>
            </p:cNvSpPr>
            <p:nvPr/>
          </p:nvSpPr>
          <p:spPr bwMode="auto">
            <a:xfrm>
              <a:off x="2452106" y="2490810"/>
              <a:ext cx="455613" cy="3429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2200" i="1">
                  <a:latin typeface="Times New Roman" pitchFamily="18" charset="0"/>
                </a:rPr>
                <a:t>q</a:t>
              </a:r>
            </a:p>
          </p:txBody>
        </p:sp>
        <p:pic>
          <p:nvPicPr>
            <p:cNvPr id="36894" name="Picture 8" descr="C:\Users\stavrianna\AppData\Local\Microsoft\Windows\Temporary Internet Files\Content.IE5\136T2OP9\MPj04386500000[1].jpg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14952" y="2415859"/>
              <a:ext cx="338666" cy="39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4191967" y="3425106"/>
            <a:ext cx="1939925" cy="487362"/>
            <a:chOff x="4427479" y="2446016"/>
            <a:chExt cx="1940533" cy="488224"/>
          </a:xfrm>
        </p:grpSpPr>
        <p:sp>
          <p:nvSpPr>
            <p:cNvPr id="36889" name="Line 20"/>
            <p:cNvSpPr>
              <a:spLocks noChangeShapeType="1"/>
            </p:cNvSpPr>
            <p:nvPr/>
          </p:nvSpPr>
          <p:spPr bwMode="auto">
            <a:xfrm rot="16200000" flipH="1">
              <a:off x="5236953" y="2177307"/>
              <a:ext cx="540" cy="1513325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90" name="Text Box 21"/>
            <p:cNvSpPr txBox="1">
              <a:spLocks noChangeArrowheads="1"/>
            </p:cNvSpPr>
            <p:nvPr/>
          </p:nvSpPr>
          <p:spPr bwMode="auto">
            <a:xfrm>
              <a:off x="4427479" y="2503234"/>
              <a:ext cx="1940533" cy="3429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2200" i="1">
                  <a:latin typeface="Times New Roman" pitchFamily="18" charset="0"/>
                </a:rPr>
                <a:t>Min{q,D}</a:t>
              </a:r>
            </a:p>
          </p:txBody>
        </p:sp>
        <p:pic>
          <p:nvPicPr>
            <p:cNvPr id="36891" name="Picture 5" descr="C:\Users\stavrianna\Desktop\newspapers.jpg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21925" y="2446016"/>
              <a:ext cx="359840" cy="433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4249117" y="4023593"/>
            <a:ext cx="1625600" cy="452438"/>
            <a:chOff x="4485083" y="3044353"/>
            <a:chExt cx="1625431" cy="453590"/>
          </a:xfrm>
        </p:grpSpPr>
        <p:sp>
          <p:nvSpPr>
            <p:cNvPr id="36886" name="Text Box 23"/>
            <p:cNvSpPr txBox="1">
              <a:spLocks noChangeArrowheads="1"/>
            </p:cNvSpPr>
            <p:nvPr/>
          </p:nvSpPr>
          <p:spPr bwMode="auto">
            <a:xfrm>
              <a:off x="4836868" y="3132943"/>
              <a:ext cx="705519" cy="3429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2200" i="1"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36887" name="Line 24"/>
            <p:cNvSpPr>
              <a:spLocks noChangeShapeType="1"/>
            </p:cNvSpPr>
            <p:nvPr/>
          </p:nvSpPr>
          <p:spPr bwMode="auto">
            <a:xfrm rot="16200000" flipV="1">
              <a:off x="5295084" y="2682512"/>
              <a:ext cx="5430" cy="1625431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36888" name="Picture 4" descr="C:\Users\stavrianna\Desktop\money.jpg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48045" y="3044353"/>
              <a:ext cx="507600" cy="39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56"/>
          <p:cNvGrpSpPr>
            <a:grpSpLocks/>
          </p:cNvGrpSpPr>
          <p:nvPr/>
        </p:nvGrpSpPr>
        <p:grpSpPr bwMode="auto">
          <a:xfrm>
            <a:off x="4249117" y="2661518"/>
            <a:ext cx="1727200" cy="588963"/>
            <a:chOff x="4484106" y="1682374"/>
            <a:chExt cx="1727200" cy="589343"/>
          </a:xfrm>
        </p:grpSpPr>
        <p:grpSp>
          <p:nvGrpSpPr>
            <p:cNvPr id="36882" name="Group 31"/>
            <p:cNvGrpSpPr>
              <a:grpSpLocks/>
            </p:cNvGrpSpPr>
            <p:nvPr/>
          </p:nvGrpSpPr>
          <p:grpSpPr bwMode="auto">
            <a:xfrm>
              <a:off x="4484106" y="1839831"/>
              <a:ext cx="1727200" cy="431886"/>
              <a:chOff x="2790" y="1615"/>
              <a:chExt cx="1269" cy="273"/>
            </a:xfrm>
          </p:grpSpPr>
          <p:sp>
            <p:nvSpPr>
              <p:cNvPr id="36884" name="Line 32"/>
              <p:cNvSpPr>
                <a:spLocks noChangeShapeType="1"/>
              </p:cNvSpPr>
              <p:nvPr/>
            </p:nvSpPr>
            <p:spPr bwMode="auto">
              <a:xfrm rot="16200000" flipV="1">
                <a:off x="3424" y="1253"/>
                <a:ext cx="1" cy="1269"/>
              </a:xfrm>
              <a:prstGeom prst="line">
                <a:avLst/>
              </a:prstGeom>
              <a:noFill/>
              <a:ln w="28575">
                <a:solidFill>
                  <a:srgbClr val="A5002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85" name="Text Box 33"/>
              <p:cNvSpPr txBox="1">
                <a:spLocks noChangeArrowheads="1"/>
              </p:cNvSpPr>
              <p:nvPr/>
            </p:nvSpPr>
            <p:spPr bwMode="auto">
              <a:xfrm>
                <a:off x="3016" y="1615"/>
                <a:ext cx="216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 sz="2200" i="1">
                    <a:latin typeface="Times New Roman" pitchFamily="18" charset="0"/>
                  </a:rPr>
                  <a:t>D</a:t>
                </a:r>
              </a:p>
            </p:txBody>
          </p:sp>
        </p:grpSp>
        <p:pic>
          <p:nvPicPr>
            <p:cNvPr id="36883" name="Picture 2" descr="C:\Users\stavrianna\Desktop\buying_newspaper.jpg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20045" y="1682374"/>
              <a:ext cx="363600" cy="54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6881" name="Picture 2" descr="C:\Users\stavrianna\AppData\Local\Microsoft\Windows\Temporary Internet Files\Content.IE5\136T2OP9\MPj0443124000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80667" y="2678981"/>
            <a:ext cx="3619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76200" y="857250"/>
            <a:ext cx="8839200" cy="457200"/>
          </a:xfrm>
        </p:spPr>
        <p:txBody>
          <a:bodyPr/>
          <a:lstStyle/>
          <a:p>
            <a:r>
              <a:rPr lang="en-GB" dirty="0" smtClean="0"/>
              <a:t>Modelling Behaviour Part </a:t>
            </a:r>
            <a:r>
              <a:rPr lang="en-GB" dirty="0" smtClean="0"/>
              <a:t>IV: KBI and Agent </a:t>
            </a:r>
            <a:r>
              <a:rPr lang="en-GB" dirty="0" smtClean="0"/>
              <a:t>Based Modelling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00534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628800"/>
            <a:ext cx="626469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857250"/>
            <a:ext cx="8839200" cy="457200"/>
          </a:xfrm>
        </p:spPr>
        <p:txBody>
          <a:bodyPr/>
          <a:lstStyle/>
          <a:p>
            <a:r>
              <a:rPr lang="en-GB" dirty="0" smtClean="0"/>
              <a:t>Modelling Behaviour Part </a:t>
            </a:r>
            <a:r>
              <a:rPr lang="en-GB" dirty="0" smtClean="0"/>
              <a:t>IV: KBI and Agent </a:t>
            </a:r>
            <a:r>
              <a:rPr lang="en-GB" dirty="0" smtClean="0"/>
              <a:t>Based Modelling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1628800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Adapted KBI approach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857250"/>
            <a:ext cx="8839200" cy="457200"/>
          </a:xfrm>
        </p:spPr>
        <p:txBody>
          <a:bodyPr/>
          <a:lstStyle/>
          <a:p>
            <a:r>
              <a:rPr lang="en-GB" dirty="0" smtClean="0"/>
              <a:t>Modelling Behaviour Part </a:t>
            </a:r>
            <a:r>
              <a:rPr lang="en-GB" dirty="0" smtClean="0"/>
              <a:t>IV: KBI and Agent </a:t>
            </a:r>
            <a:r>
              <a:rPr lang="en-GB" dirty="0" smtClean="0"/>
              <a:t>Based Modelling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348880"/>
            <a:ext cx="640871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7504" y="162880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 of supplier decisions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857250"/>
            <a:ext cx="8839200" cy="457200"/>
          </a:xfrm>
        </p:spPr>
        <p:txBody>
          <a:bodyPr/>
          <a:lstStyle/>
          <a:p>
            <a:r>
              <a:rPr lang="en-GB" dirty="0" smtClean="0"/>
              <a:t>Modelling Behaviour Part </a:t>
            </a:r>
            <a:r>
              <a:rPr lang="en-GB" dirty="0" smtClean="0"/>
              <a:t>IV: KBI and Agent </a:t>
            </a:r>
            <a:r>
              <a:rPr lang="en-GB" dirty="0" smtClean="0"/>
              <a:t>Based Modelling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76872"/>
            <a:ext cx="630364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7504" y="162880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 of retailer decisions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857250"/>
            <a:ext cx="8839200" cy="457200"/>
          </a:xfrm>
        </p:spPr>
        <p:txBody>
          <a:bodyPr/>
          <a:lstStyle/>
          <a:p>
            <a:r>
              <a:rPr lang="en-GB" dirty="0" smtClean="0"/>
              <a:t>Modelling Behaviour Part </a:t>
            </a:r>
            <a:r>
              <a:rPr lang="en-GB" dirty="0" smtClean="0"/>
              <a:t>IV: KBI and Agent </a:t>
            </a:r>
            <a:r>
              <a:rPr lang="en-GB" dirty="0" smtClean="0"/>
              <a:t>Based Modelling</a:t>
            </a:r>
            <a:endParaRPr lang="en-GB" dirty="0"/>
          </a:p>
        </p:txBody>
      </p:sp>
      <p:sp>
        <p:nvSpPr>
          <p:cNvPr id="6" name="TextBox 50"/>
          <p:cNvSpPr txBox="1">
            <a:spLocks noChangeArrowheads="1"/>
          </p:cNvSpPr>
          <p:nvPr/>
        </p:nvSpPr>
        <p:spPr bwMode="auto">
          <a:xfrm>
            <a:off x="539750" y="2420888"/>
            <a:ext cx="1871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 smtClean="0">
                <a:latin typeface="Arial" charset="0"/>
              </a:rPr>
              <a:t>Suppliers</a:t>
            </a:r>
            <a:endParaRPr lang="en-GB" dirty="0">
              <a:latin typeface="Arial" charset="0"/>
            </a:endParaRPr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39721612"/>
              </p:ext>
            </p:extLst>
          </p:nvPr>
        </p:nvGraphicFramePr>
        <p:xfrm>
          <a:off x="2339975" y="2420888"/>
          <a:ext cx="5465763" cy="457200"/>
        </p:xfrm>
        <a:graphic>
          <a:graphicData uri="http://schemas.openxmlformats.org/presentationml/2006/ole">
            <p:oleObj spid="_x0000_s38914" name="Equation" r:id="rId3" imgW="3225800" imgH="266700" progId="">
              <p:embed/>
            </p:oleObj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01763416"/>
              </p:ext>
            </p:extLst>
          </p:nvPr>
        </p:nvGraphicFramePr>
        <p:xfrm>
          <a:off x="2339975" y="4499843"/>
          <a:ext cx="6264275" cy="441325"/>
        </p:xfrm>
        <a:graphic>
          <a:graphicData uri="http://schemas.openxmlformats.org/presentationml/2006/ole">
            <p:oleObj spid="_x0000_s38915" name="Equation" r:id="rId4" imgW="3886200" imgH="279400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504" y="162880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Fitting (</a:t>
            </a:r>
            <a:r>
              <a:rPr lang="en-US" dirty="0" err="1" smtClean="0"/>
              <a:t>behavioural</a:t>
            </a:r>
            <a:r>
              <a:rPr lang="en-US" dirty="0" smtClean="0"/>
              <a:t>) regression models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9552" y="4437112"/>
            <a:ext cx="1401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Retailers</a:t>
            </a:r>
            <a:endParaRPr lang="en-GB" dirty="0"/>
          </a:p>
        </p:txBody>
      </p:sp>
      <p:sp>
        <p:nvSpPr>
          <p:cNvPr id="11" name="TextBox 50"/>
          <p:cNvSpPr txBox="1">
            <a:spLocks noChangeArrowheads="1"/>
          </p:cNvSpPr>
          <p:nvPr/>
        </p:nvSpPr>
        <p:spPr bwMode="auto">
          <a:xfrm>
            <a:off x="1043608" y="3039343"/>
            <a:ext cx="69847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Arial" charset="0"/>
              </a:rPr>
              <a:t>SUP</a:t>
            </a:r>
            <a:r>
              <a:rPr lang="en-GB" sz="2000" baseline="-25000" dirty="0" smtClean="0">
                <a:latin typeface="Arial" charset="0"/>
              </a:rPr>
              <a:t>1</a:t>
            </a:r>
            <a:r>
              <a:rPr lang="en-GB" sz="2000" dirty="0" smtClean="0">
                <a:latin typeface="Arial" charset="0"/>
              </a:rPr>
              <a:t>:   </a:t>
            </a:r>
            <a:r>
              <a:rPr lang="en-GB" sz="2000" i="1" dirty="0" smtClean="0">
                <a:latin typeface="Arial" charset="0"/>
              </a:rPr>
              <a:t>w</a:t>
            </a:r>
            <a:r>
              <a:rPr lang="en-GB" sz="2000" dirty="0" smtClean="0">
                <a:latin typeface="Arial" charset="0"/>
              </a:rPr>
              <a:t>(</a:t>
            </a:r>
            <a:r>
              <a:rPr lang="en-GB" sz="2000" i="1" dirty="0" smtClean="0">
                <a:latin typeface="Arial" charset="0"/>
              </a:rPr>
              <a:t>t</a:t>
            </a:r>
            <a:r>
              <a:rPr lang="en-GB" sz="2000" dirty="0" smtClean="0">
                <a:latin typeface="Arial" charset="0"/>
              </a:rPr>
              <a:t>)</a:t>
            </a:r>
            <a:r>
              <a:rPr lang="en-GB" sz="2000" baseline="-25000" dirty="0" smtClean="0">
                <a:latin typeface="Arial" charset="0"/>
              </a:rPr>
              <a:t>1</a:t>
            </a:r>
            <a:r>
              <a:rPr lang="en-GB" sz="2000" dirty="0" smtClean="0">
                <a:latin typeface="Arial" charset="0"/>
              </a:rPr>
              <a:t> = 115.85 + 0.506</a:t>
            </a:r>
            <a:r>
              <a:rPr lang="en-GB" sz="2000" i="1" dirty="0" smtClean="0">
                <a:latin typeface="Arial" charset="0"/>
              </a:rPr>
              <a:t>w</a:t>
            </a:r>
            <a:r>
              <a:rPr lang="en-GB" sz="2000" dirty="0" smtClean="0">
                <a:latin typeface="Arial" charset="0"/>
              </a:rPr>
              <a:t>(</a:t>
            </a:r>
            <a:r>
              <a:rPr lang="en-GB" sz="2000" i="1" dirty="0" smtClean="0">
                <a:latin typeface="Arial" charset="0"/>
              </a:rPr>
              <a:t>t</a:t>
            </a:r>
            <a:r>
              <a:rPr lang="en-GB" sz="2000" dirty="0" smtClean="0">
                <a:latin typeface="Arial" charset="0"/>
              </a:rPr>
              <a:t>-1) - 0.014</a:t>
            </a:r>
            <a:r>
              <a:rPr lang="en-GB" sz="2000" i="1" dirty="0" smtClean="0">
                <a:latin typeface="Arial" charset="0"/>
              </a:rPr>
              <a:t>q</a:t>
            </a:r>
            <a:r>
              <a:rPr lang="en-GB" sz="2000" dirty="0" smtClean="0">
                <a:latin typeface="Arial" charset="0"/>
              </a:rPr>
              <a:t>(</a:t>
            </a:r>
            <a:r>
              <a:rPr lang="en-GB" sz="2000" i="1" dirty="0" smtClean="0">
                <a:latin typeface="Arial" charset="0"/>
              </a:rPr>
              <a:t>t</a:t>
            </a:r>
            <a:r>
              <a:rPr lang="en-GB" sz="2000" dirty="0" smtClean="0">
                <a:latin typeface="Arial" charset="0"/>
              </a:rPr>
              <a:t>-1)</a:t>
            </a:r>
          </a:p>
          <a:p>
            <a:endParaRPr lang="en-GB" sz="2000" dirty="0" smtClean="0"/>
          </a:p>
          <a:p>
            <a:r>
              <a:rPr lang="en-GB" sz="2000" dirty="0" smtClean="0">
                <a:latin typeface="Arial" charset="0"/>
              </a:rPr>
              <a:t>Adj. </a:t>
            </a:r>
            <a:r>
              <a:rPr lang="en-GB" sz="2000" i="1" dirty="0" smtClean="0">
                <a:latin typeface="Arial" charset="0"/>
              </a:rPr>
              <a:t>R</a:t>
            </a:r>
            <a:r>
              <a:rPr lang="en-GB" sz="2000" baseline="30000" dirty="0" smtClean="0">
                <a:latin typeface="Arial" charset="0"/>
              </a:rPr>
              <a:t>2</a:t>
            </a:r>
            <a:r>
              <a:rPr lang="en-GB" sz="2000" dirty="0" smtClean="0">
                <a:latin typeface="Arial" charset="0"/>
              </a:rPr>
              <a:t> = 0.852   </a:t>
            </a:r>
            <a:endParaRPr lang="en-GB" sz="2000" baseline="-25000" dirty="0">
              <a:latin typeface="Arial" charset="0"/>
            </a:endParaRPr>
          </a:p>
        </p:txBody>
      </p:sp>
      <p:sp>
        <p:nvSpPr>
          <p:cNvPr id="12" name="TextBox 50"/>
          <p:cNvSpPr txBox="1">
            <a:spLocks noChangeArrowheads="1"/>
          </p:cNvSpPr>
          <p:nvPr/>
        </p:nvSpPr>
        <p:spPr bwMode="auto">
          <a:xfrm>
            <a:off x="1043608" y="5108991"/>
            <a:ext cx="69847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Arial" charset="0"/>
              </a:rPr>
              <a:t>RET</a:t>
            </a:r>
            <a:r>
              <a:rPr lang="en-GB" sz="2000" baseline="-25000" dirty="0" smtClean="0">
                <a:latin typeface="Arial" charset="0"/>
              </a:rPr>
              <a:t>1</a:t>
            </a:r>
            <a:r>
              <a:rPr lang="en-GB" sz="2000" dirty="0" smtClean="0">
                <a:latin typeface="Arial" charset="0"/>
              </a:rPr>
              <a:t>:   </a:t>
            </a:r>
            <a:r>
              <a:rPr lang="en-GB" sz="2000" i="1" dirty="0" smtClean="0">
                <a:latin typeface="Arial" charset="0"/>
              </a:rPr>
              <a:t>q</a:t>
            </a:r>
            <a:r>
              <a:rPr lang="en-GB" sz="2000" dirty="0" smtClean="0">
                <a:latin typeface="Arial" charset="0"/>
              </a:rPr>
              <a:t>(</a:t>
            </a:r>
            <a:r>
              <a:rPr lang="en-GB" sz="2000" i="1" dirty="0" smtClean="0">
                <a:latin typeface="Arial" charset="0"/>
              </a:rPr>
              <a:t>t</a:t>
            </a:r>
            <a:r>
              <a:rPr lang="en-GB" sz="2000" dirty="0" smtClean="0">
                <a:latin typeface="Arial" charset="0"/>
              </a:rPr>
              <a:t>)</a:t>
            </a:r>
            <a:r>
              <a:rPr lang="en-GB" sz="2000" baseline="-25000" dirty="0" smtClean="0">
                <a:latin typeface="Arial" charset="0"/>
              </a:rPr>
              <a:t>1</a:t>
            </a:r>
            <a:r>
              <a:rPr lang="en-GB" sz="2000" dirty="0" smtClean="0">
                <a:latin typeface="Arial" charset="0"/>
              </a:rPr>
              <a:t> = 246.81- 0.945</a:t>
            </a:r>
            <a:r>
              <a:rPr lang="en-GB" sz="2000" i="1" dirty="0" smtClean="0">
                <a:latin typeface="Arial" charset="0"/>
              </a:rPr>
              <a:t>w</a:t>
            </a:r>
            <a:r>
              <a:rPr lang="en-GB" sz="2000" dirty="0" smtClean="0">
                <a:latin typeface="Arial" charset="0"/>
              </a:rPr>
              <a:t>(</a:t>
            </a:r>
            <a:r>
              <a:rPr lang="en-GB" sz="2000" i="1" dirty="0" smtClean="0">
                <a:latin typeface="Arial" charset="0"/>
              </a:rPr>
              <a:t>t</a:t>
            </a:r>
            <a:r>
              <a:rPr lang="en-GB" sz="2000" dirty="0" smtClean="0">
                <a:latin typeface="Arial" charset="0"/>
              </a:rPr>
              <a:t>) - 0.033</a:t>
            </a:r>
            <a:r>
              <a:rPr lang="en-GB" sz="2000" i="1" dirty="0" smtClean="0">
                <a:latin typeface="Arial" charset="0"/>
              </a:rPr>
              <a:t>q</a:t>
            </a:r>
            <a:r>
              <a:rPr lang="en-GB" sz="2000" dirty="0" smtClean="0">
                <a:latin typeface="Arial" charset="0"/>
              </a:rPr>
              <a:t>(</a:t>
            </a:r>
            <a:r>
              <a:rPr lang="en-GB" sz="2000" i="1" dirty="0" smtClean="0">
                <a:latin typeface="Arial" charset="0"/>
              </a:rPr>
              <a:t>t</a:t>
            </a:r>
            <a:r>
              <a:rPr lang="en-GB" sz="2000" dirty="0" smtClean="0">
                <a:latin typeface="Arial" charset="0"/>
              </a:rPr>
              <a:t>-1) – 0.045</a:t>
            </a:r>
            <a:r>
              <a:rPr lang="en-GB" sz="2000" i="1" dirty="0" smtClean="0">
                <a:latin typeface="Arial" charset="0"/>
              </a:rPr>
              <a:t>d</a:t>
            </a:r>
            <a:r>
              <a:rPr lang="en-GB" sz="2000" dirty="0" smtClean="0">
                <a:latin typeface="Arial" charset="0"/>
              </a:rPr>
              <a:t>(</a:t>
            </a:r>
            <a:r>
              <a:rPr lang="en-GB" sz="2000" i="1" dirty="0" smtClean="0">
                <a:latin typeface="Arial" charset="0"/>
              </a:rPr>
              <a:t>t</a:t>
            </a:r>
            <a:r>
              <a:rPr lang="en-GB" sz="2000" dirty="0" smtClean="0">
                <a:latin typeface="Arial" charset="0"/>
              </a:rPr>
              <a:t>-1)</a:t>
            </a:r>
          </a:p>
          <a:p>
            <a:endParaRPr lang="en-GB" sz="2000" dirty="0" smtClean="0"/>
          </a:p>
          <a:p>
            <a:r>
              <a:rPr lang="en-GB" sz="2000" dirty="0" smtClean="0">
                <a:latin typeface="Arial" charset="0"/>
              </a:rPr>
              <a:t>Adj. </a:t>
            </a:r>
            <a:r>
              <a:rPr lang="en-GB" sz="2000" i="1" dirty="0" smtClean="0">
                <a:latin typeface="Arial" charset="0"/>
              </a:rPr>
              <a:t>R</a:t>
            </a:r>
            <a:r>
              <a:rPr lang="en-GB" sz="2000" baseline="30000" dirty="0" smtClean="0">
                <a:latin typeface="Arial" charset="0"/>
              </a:rPr>
              <a:t>2</a:t>
            </a:r>
            <a:r>
              <a:rPr lang="en-GB" sz="2000" dirty="0" smtClean="0">
                <a:latin typeface="Arial" charset="0"/>
              </a:rPr>
              <a:t> = 0.867   </a:t>
            </a:r>
            <a:endParaRPr lang="en-GB" sz="2000" baseline="-250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3672532" cy="504329"/>
          </a:xfrm>
        </p:spPr>
        <p:txBody>
          <a:bodyPr/>
          <a:lstStyle/>
          <a:p>
            <a:pPr>
              <a:buFontTx/>
              <a:buNone/>
            </a:pPr>
            <a:r>
              <a:rPr lang="en-GB" sz="2400" dirty="0" smtClean="0">
                <a:solidFill>
                  <a:schemeClr val="tx1"/>
                </a:solidFill>
                <a:latin typeface="Arial" charset="0"/>
              </a:rPr>
              <a:t>Agent Based Model</a:t>
            </a:r>
            <a:endParaRPr lang="en-GB" sz="2400" dirty="0" smtClean="0">
              <a:solidFill>
                <a:schemeClr val="tx1"/>
              </a:solidFill>
              <a:latin typeface="Arial" charset="0"/>
            </a:endParaRPr>
          </a:p>
          <a:p>
            <a:pPr>
              <a:buFontTx/>
              <a:buNone/>
            </a:pPr>
            <a:endParaRPr lang="en-GB" sz="2400" dirty="0" smtClean="0">
              <a:solidFill>
                <a:schemeClr val="tx1"/>
              </a:solidFill>
              <a:latin typeface="Arial" charset="0"/>
            </a:endParaRPr>
          </a:p>
          <a:p>
            <a:pPr>
              <a:buFontTx/>
              <a:buNone/>
            </a:pPr>
            <a:endParaRPr lang="en-GB" sz="24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200" y="857250"/>
            <a:ext cx="8839200" cy="457200"/>
          </a:xfrm>
        </p:spPr>
        <p:txBody>
          <a:bodyPr/>
          <a:lstStyle/>
          <a:p>
            <a:r>
              <a:rPr lang="en-GB" dirty="0" smtClean="0"/>
              <a:t>Modelling Behaviour Part </a:t>
            </a:r>
            <a:r>
              <a:rPr lang="en-GB" dirty="0" smtClean="0"/>
              <a:t>IV: </a:t>
            </a:r>
            <a:r>
              <a:rPr lang="en-GB" dirty="0" smtClean="0"/>
              <a:t>KBI and </a:t>
            </a:r>
            <a:r>
              <a:rPr lang="en-GB" dirty="0" smtClean="0"/>
              <a:t>Agent </a:t>
            </a:r>
            <a:r>
              <a:rPr lang="en-GB" dirty="0" smtClean="0"/>
              <a:t>Based Modelling</a:t>
            </a:r>
            <a:endParaRPr lang="en-GB" dirty="0"/>
          </a:p>
        </p:txBody>
      </p:sp>
      <p:grpSp>
        <p:nvGrpSpPr>
          <p:cNvPr id="47" name="Group 46"/>
          <p:cNvGrpSpPr/>
          <p:nvPr/>
        </p:nvGrpSpPr>
        <p:grpSpPr>
          <a:xfrm>
            <a:off x="2195736" y="1484784"/>
            <a:ext cx="6408712" cy="5112568"/>
            <a:chOff x="1547664" y="908720"/>
            <a:chExt cx="6336704" cy="5688632"/>
          </a:xfrm>
        </p:grpSpPr>
        <p:sp>
          <p:nvSpPr>
            <p:cNvPr id="9" name="Rounded Rectangle 8"/>
            <p:cNvSpPr/>
            <p:nvPr/>
          </p:nvSpPr>
          <p:spPr>
            <a:xfrm>
              <a:off x="2627784" y="2420888"/>
              <a:ext cx="1296144" cy="72008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Waiting for order</a:t>
              </a:r>
              <a:endParaRPr lang="en-GB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627784" y="1268760"/>
              <a:ext cx="1296144" cy="72008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Set price </a:t>
              </a:r>
            </a:p>
            <a:p>
              <a:pPr algn="ctr"/>
              <a:r>
                <a:rPr lang="en-GB" sz="12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endParaRPr lang="en-GB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27784" y="3573016"/>
              <a:ext cx="1296144" cy="72008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Deliver order</a:t>
              </a:r>
            </a:p>
            <a:p>
              <a:pPr algn="ctr"/>
              <a:r>
                <a:rPr lang="en-GB" sz="12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endParaRPr lang="en-GB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364088" y="1268760"/>
              <a:ext cx="1296144" cy="72008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Waiting for price</a:t>
              </a:r>
              <a:endParaRPr lang="en-GB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364088" y="2420888"/>
              <a:ext cx="1296144" cy="72008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Determine order quantity </a:t>
              </a:r>
            </a:p>
            <a:p>
              <a:pPr algn="ctr"/>
              <a:r>
                <a:rPr lang="en-GB" sz="12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endParaRPr lang="en-GB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364088" y="3573016"/>
              <a:ext cx="1296144" cy="72008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Waiting for delivery</a:t>
              </a:r>
              <a:endParaRPr lang="en-GB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364088" y="4725144"/>
              <a:ext cx="1296144" cy="72008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Satisfy customer demand</a:t>
              </a:r>
            </a:p>
            <a:p>
              <a:pPr algn="ctr"/>
              <a:r>
                <a:rPr lang="en-GB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Min (</a:t>
              </a:r>
              <a:r>
                <a:rPr lang="en-GB" sz="12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q, d</a:t>
              </a:r>
              <a:r>
                <a:rPr lang="en-GB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GB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364088" y="5877272"/>
              <a:ext cx="1296144" cy="72008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Receive payment from customer</a:t>
              </a:r>
            </a:p>
            <a:p>
              <a:pPr algn="ctr"/>
              <a:r>
                <a:rPr lang="en-GB" sz="12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GB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Min (</a:t>
              </a:r>
              <a:r>
                <a:rPr lang="en-GB" sz="12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q, d</a:t>
              </a:r>
              <a:r>
                <a:rPr lang="en-GB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GB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627784" y="5877272"/>
              <a:ext cx="1296144" cy="72008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Receive payment from retailer</a:t>
              </a:r>
            </a:p>
            <a:p>
              <a:pPr algn="ctr"/>
              <a:r>
                <a:rPr lang="en-GB" sz="12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GB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GB" sz="12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endParaRPr lang="en-GB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80312" y="3717032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+1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Arrow Connector 23"/>
            <p:cNvCxnSpPr>
              <a:stCxn id="10" idx="2"/>
            </p:cNvCxnSpPr>
            <p:nvPr/>
          </p:nvCxnSpPr>
          <p:spPr>
            <a:xfrm>
              <a:off x="3275856" y="1988840"/>
              <a:ext cx="0" cy="43204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0" idx="3"/>
            </p:cNvCxnSpPr>
            <p:nvPr/>
          </p:nvCxnSpPr>
          <p:spPr>
            <a:xfrm>
              <a:off x="3923928" y="1628800"/>
              <a:ext cx="2088232" cy="57606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8" idx="1"/>
            </p:cNvCxnSpPr>
            <p:nvPr/>
          </p:nvCxnSpPr>
          <p:spPr>
            <a:xfrm flipH="1">
              <a:off x="3275856" y="2780928"/>
              <a:ext cx="2088232" cy="57606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6" idx="3"/>
            </p:cNvCxnSpPr>
            <p:nvPr/>
          </p:nvCxnSpPr>
          <p:spPr>
            <a:xfrm>
              <a:off x="3923928" y="3933056"/>
              <a:ext cx="2088232" cy="57606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ounded Rectangle 27"/>
            <p:cNvSpPr/>
            <p:nvPr/>
          </p:nvSpPr>
          <p:spPr>
            <a:xfrm>
              <a:off x="2627784" y="4725144"/>
              <a:ext cx="1296144" cy="72008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Waiting for payment</a:t>
              </a:r>
              <a:endParaRPr lang="en-GB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Arrow Connector 28"/>
            <p:cNvCxnSpPr>
              <a:stCxn id="21" idx="1"/>
            </p:cNvCxnSpPr>
            <p:nvPr/>
          </p:nvCxnSpPr>
          <p:spPr>
            <a:xfrm flipH="1" flipV="1">
              <a:off x="3275856" y="5661248"/>
              <a:ext cx="2088232" cy="57606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547664" y="3717032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+1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3275856" y="3140968"/>
              <a:ext cx="0" cy="43204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6012160" y="1988840"/>
              <a:ext cx="0" cy="43204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6012160" y="3140968"/>
              <a:ext cx="0" cy="43204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6012160" y="4293096"/>
              <a:ext cx="0" cy="43204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6012160" y="5445224"/>
              <a:ext cx="0" cy="43204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3275856" y="4293096"/>
              <a:ext cx="0" cy="43204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3275856" y="5445224"/>
              <a:ext cx="0" cy="43204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2" idx="1"/>
            </p:cNvCxnSpPr>
            <p:nvPr/>
          </p:nvCxnSpPr>
          <p:spPr>
            <a:xfrm flipH="1">
              <a:off x="1907704" y="6237312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1907704" y="1628800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1907704" y="1628800"/>
              <a:ext cx="0" cy="460851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/>
            <p:cNvGrpSpPr/>
            <p:nvPr/>
          </p:nvGrpSpPr>
          <p:grpSpPr>
            <a:xfrm flipH="1">
              <a:off x="6660232" y="1628800"/>
              <a:ext cx="720080" cy="4608512"/>
              <a:chOff x="2060104" y="1205136"/>
              <a:chExt cx="720080" cy="4608512"/>
            </a:xfrm>
          </p:grpSpPr>
          <p:cxnSp>
            <p:nvCxnSpPr>
              <p:cNvPr id="42" name="Straight Arrow Connector 41"/>
              <p:cNvCxnSpPr/>
              <p:nvPr/>
            </p:nvCxnSpPr>
            <p:spPr>
              <a:xfrm flipH="1">
                <a:off x="2060104" y="5813648"/>
                <a:ext cx="7200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>
                <a:off x="2060104" y="1205136"/>
                <a:ext cx="7200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>
                <a:off x="2060104" y="1205136"/>
                <a:ext cx="0" cy="460851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/>
            <p:cNvSpPr txBox="1"/>
            <p:nvPr/>
          </p:nvSpPr>
          <p:spPr>
            <a:xfrm>
              <a:off x="2915816" y="908720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Supplier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652120" y="908720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Retailer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48768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3672532" cy="504329"/>
          </a:xfrm>
        </p:spPr>
        <p:txBody>
          <a:bodyPr/>
          <a:lstStyle/>
          <a:p>
            <a:pPr>
              <a:buFontTx/>
              <a:buNone/>
            </a:pPr>
            <a:r>
              <a:rPr lang="en-GB" sz="2400" dirty="0" smtClean="0">
                <a:solidFill>
                  <a:schemeClr val="tx1"/>
                </a:solidFill>
                <a:latin typeface="Arial" charset="0"/>
              </a:rPr>
              <a:t>Efficiency scores</a:t>
            </a:r>
          </a:p>
          <a:p>
            <a:pPr>
              <a:buFontTx/>
              <a:buNone/>
            </a:pPr>
            <a:endParaRPr lang="en-GB" sz="2400" dirty="0" smtClean="0">
              <a:solidFill>
                <a:schemeClr val="tx1"/>
              </a:solidFill>
              <a:latin typeface="Arial" charset="0"/>
            </a:endParaRPr>
          </a:p>
          <a:p>
            <a:pPr>
              <a:buFontTx/>
              <a:buNone/>
            </a:pPr>
            <a:endParaRPr lang="en-GB" sz="24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200" y="857250"/>
            <a:ext cx="8839200" cy="457200"/>
          </a:xfrm>
        </p:spPr>
        <p:txBody>
          <a:bodyPr/>
          <a:lstStyle/>
          <a:p>
            <a:r>
              <a:rPr lang="en-GB" dirty="0" smtClean="0"/>
              <a:t>Modelling Behaviour Part </a:t>
            </a:r>
            <a:r>
              <a:rPr lang="en-GB" dirty="0" smtClean="0"/>
              <a:t>IV: </a:t>
            </a:r>
            <a:r>
              <a:rPr lang="en-GB" dirty="0" smtClean="0"/>
              <a:t>KBI and </a:t>
            </a:r>
            <a:r>
              <a:rPr lang="en-GB" dirty="0" smtClean="0"/>
              <a:t>Agent </a:t>
            </a:r>
            <a:r>
              <a:rPr lang="en-GB" dirty="0" smtClean="0"/>
              <a:t>Based Modelling</a:t>
            </a:r>
            <a:endParaRPr lang="en-GB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95537" y="2276872"/>
          <a:ext cx="8280919" cy="3960440"/>
        </p:xfrm>
        <a:graphic>
          <a:graphicData uri="http://schemas.openxmlformats.org/drawingml/2006/table">
            <a:tbl>
              <a:tblPr/>
              <a:tblGrid>
                <a:gridCol w="1363552"/>
                <a:gridCol w="1445125"/>
                <a:gridCol w="1338651"/>
                <a:gridCol w="1354966"/>
                <a:gridCol w="1455430"/>
                <a:gridCol w="1323195"/>
              </a:tblGrid>
              <a:tr h="79208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en-GB" sz="1600" i="1" baseline="-25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GB" sz="16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en-GB" sz="1600" i="1" baseline="-25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GB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25" marR="68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latin typeface="Times New Roman"/>
                          <a:ea typeface="Calibri"/>
                          <a:cs typeface="Times New Roman"/>
                        </a:rPr>
                        <a:t>RET</a:t>
                      </a:r>
                      <a:r>
                        <a:rPr lang="en-GB" sz="1600" i="1" baseline="-25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GB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25" marR="68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latin typeface="Times New Roman"/>
                          <a:ea typeface="Calibri"/>
                          <a:cs typeface="Times New Roman"/>
                        </a:rPr>
                        <a:t>RET</a:t>
                      </a:r>
                      <a:r>
                        <a:rPr lang="en-GB" sz="1600" i="1" baseline="-25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GB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25" marR="68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latin typeface="Times New Roman"/>
                          <a:ea typeface="Calibri"/>
                          <a:cs typeface="Times New Roman"/>
                        </a:rPr>
                        <a:t>RET</a:t>
                      </a:r>
                      <a:r>
                        <a:rPr lang="en-GB" sz="1600" i="1" baseline="-25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GB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25" marR="68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latin typeface="Times New Roman"/>
                          <a:ea typeface="Calibri"/>
                          <a:cs typeface="Times New Roman"/>
                        </a:rPr>
                        <a:t>RET</a:t>
                      </a:r>
                      <a:r>
                        <a:rPr lang="en-GB" sz="1600" i="1" baseline="-25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GB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25" marR="68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latin typeface="Times New Roman"/>
                          <a:ea typeface="Calibri"/>
                          <a:cs typeface="Times New Roman"/>
                        </a:rPr>
                        <a:t>RET</a:t>
                      </a:r>
                      <a:r>
                        <a:rPr lang="en-GB" sz="1600" i="1" baseline="-25000">
                          <a:latin typeface="Times New Roman"/>
                          <a:ea typeface="Calibri"/>
                          <a:cs typeface="Times New Roman"/>
                        </a:rPr>
                        <a:t>OPT</a:t>
                      </a:r>
                      <a:endParaRPr lang="en-GB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25" marR="68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latin typeface="Times New Roman"/>
                          <a:ea typeface="Calibri"/>
                          <a:cs typeface="Times New Roman"/>
                        </a:rPr>
                        <a:t>SUP</a:t>
                      </a:r>
                      <a:r>
                        <a:rPr lang="en-GB" sz="1600" i="1" baseline="-25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GB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25" marR="68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0.150 (</a:t>
                      </a:r>
                      <a:r>
                        <a:rPr lang="en-GB" sz="1600" i="1">
                          <a:latin typeface="Times New Roman"/>
                          <a:ea typeface="Calibri"/>
                          <a:cs typeface="Times New Roman"/>
                        </a:rPr>
                        <a:t>0.001</a:t>
                      </a: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GB" sz="1600" b="1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GB" sz="1600" b="1">
                          <a:latin typeface="Times New Roman"/>
                          <a:ea typeface="Calibri"/>
                          <a:cs typeface="Times New Roman"/>
                        </a:rPr>
                        <a:t>0.000</a:t>
                      </a: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68225" marR="68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0.527 (</a:t>
                      </a:r>
                      <a:r>
                        <a:rPr lang="en-GB" sz="1600" i="1">
                          <a:latin typeface="Times New Roman"/>
                          <a:ea typeface="Calibri"/>
                          <a:cs typeface="Times New Roman"/>
                        </a:rPr>
                        <a:t>0.006</a:t>
                      </a: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GB" sz="1600" b="1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GB" sz="1600" b="1">
                          <a:latin typeface="Times New Roman"/>
                          <a:ea typeface="Calibri"/>
                          <a:cs typeface="Times New Roman"/>
                        </a:rPr>
                        <a:t>0.002</a:t>
                      </a: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68225" marR="68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0.397 (</a:t>
                      </a:r>
                      <a:r>
                        <a:rPr lang="en-GB" sz="1600" i="1">
                          <a:latin typeface="Times New Roman"/>
                          <a:ea typeface="Calibri"/>
                          <a:cs typeface="Times New Roman"/>
                        </a:rPr>
                        <a:t>0.003</a:t>
                      </a: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GB" sz="1600" b="1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GB" sz="1600" b="1">
                          <a:latin typeface="Times New Roman"/>
                          <a:ea typeface="Calibri"/>
                          <a:cs typeface="Times New Roman"/>
                        </a:rPr>
                        <a:t>0.001</a:t>
                      </a: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68225" marR="68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0.375 (</a:t>
                      </a:r>
                      <a:r>
                        <a:rPr lang="en-GB" sz="1600" i="1">
                          <a:latin typeface="Times New Roman"/>
                          <a:ea typeface="Calibri"/>
                          <a:cs typeface="Times New Roman"/>
                        </a:rPr>
                        <a:t>0.003</a:t>
                      </a: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GB" sz="1600" b="1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GB" sz="1600" b="1">
                          <a:latin typeface="Times New Roman"/>
                          <a:ea typeface="Calibri"/>
                          <a:cs typeface="Times New Roman"/>
                        </a:rPr>
                        <a:t>0.001</a:t>
                      </a: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68225" marR="68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0.320 (</a:t>
                      </a:r>
                      <a:r>
                        <a:rPr lang="en-GB" sz="1600" i="1">
                          <a:latin typeface="Times New Roman"/>
                          <a:ea typeface="Calibri"/>
                          <a:cs typeface="Times New Roman"/>
                        </a:rPr>
                        <a:t>0.001</a:t>
                      </a: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GB" sz="1600" b="1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GB" sz="1600" b="1">
                          <a:latin typeface="Times New Roman"/>
                          <a:ea typeface="Calibri"/>
                          <a:cs typeface="Times New Roman"/>
                        </a:rPr>
                        <a:t>0.000</a:t>
                      </a: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68225" marR="68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latin typeface="Times New Roman"/>
                          <a:ea typeface="Calibri"/>
                          <a:cs typeface="Times New Roman"/>
                        </a:rPr>
                        <a:t>SUP</a:t>
                      </a:r>
                      <a:r>
                        <a:rPr lang="en-GB" sz="1600" i="1" baseline="-25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GB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25" marR="68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0.434 (</a:t>
                      </a:r>
                      <a:r>
                        <a:rPr lang="en-GB" sz="1600" i="1">
                          <a:latin typeface="Times New Roman"/>
                          <a:ea typeface="Calibri"/>
                          <a:cs typeface="Times New Roman"/>
                        </a:rPr>
                        <a:t>0.002</a:t>
                      </a: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GB" sz="1600" b="1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GB" sz="1600" b="1">
                          <a:latin typeface="Times New Roman"/>
                          <a:ea typeface="Calibri"/>
                          <a:cs typeface="Times New Roman"/>
                        </a:rPr>
                        <a:t>0.001</a:t>
                      </a: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68225" marR="68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0.778 (</a:t>
                      </a:r>
                      <a:r>
                        <a:rPr lang="en-GB" sz="1600" i="1">
                          <a:latin typeface="Times New Roman"/>
                          <a:ea typeface="Calibri"/>
                          <a:cs typeface="Times New Roman"/>
                        </a:rPr>
                        <a:t>0.008</a:t>
                      </a: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GB" sz="1600" b="1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GB" sz="1600" b="1">
                          <a:latin typeface="Times New Roman"/>
                          <a:ea typeface="Calibri"/>
                          <a:cs typeface="Times New Roman"/>
                        </a:rPr>
                        <a:t>0.002</a:t>
                      </a: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68225" marR="68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0.636 (</a:t>
                      </a:r>
                      <a:r>
                        <a:rPr lang="en-GB" sz="1600" i="1">
                          <a:latin typeface="Times New Roman"/>
                          <a:ea typeface="Calibri"/>
                          <a:cs typeface="Times New Roman"/>
                        </a:rPr>
                        <a:t>0.005</a:t>
                      </a: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GB" sz="1600" b="1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GB" sz="1600" b="1">
                          <a:latin typeface="Times New Roman"/>
                          <a:ea typeface="Calibri"/>
                          <a:cs typeface="Times New Roman"/>
                        </a:rPr>
                        <a:t>0.001</a:t>
                      </a: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68225" marR="68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0.461 (</a:t>
                      </a:r>
                      <a:r>
                        <a:rPr lang="en-GB" sz="1600" i="1">
                          <a:latin typeface="Times New Roman"/>
                          <a:ea typeface="Calibri"/>
                          <a:cs typeface="Times New Roman"/>
                        </a:rPr>
                        <a:t>0.005</a:t>
                      </a: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GB" sz="1600" b="1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GB" sz="1600" b="1">
                          <a:latin typeface="Times New Roman"/>
                          <a:ea typeface="Calibri"/>
                          <a:cs typeface="Times New Roman"/>
                        </a:rPr>
                        <a:t>0.001</a:t>
                      </a: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68225" marR="68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0.644 (</a:t>
                      </a:r>
                      <a:r>
                        <a:rPr lang="en-GB" sz="1600" i="1">
                          <a:latin typeface="Times New Roman"/>
                          <a:ea typeface="Calibri"/>
                          <a:cs typeface="Times New Roman"/>
                        </a:rPr>
                        <a:t>0.005</a:t>
                      </a: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GB" sz="1600" b="1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GB" sz="1600" b="1">
                          <a:latin typeface="Times New Roman"/>
                          <a:ea typeface="Calibri"/>
                          <a:cs typeface="Times New Roman"/>
                        </a:rPr>
                        <a:t>0.001</a:t>
                      </a: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68225" marR="68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latin typeface="Times New Roman"/>
                          <a:ea typeface="Calibri"/>
                          <a:cs typeface="Times New Roman"/>
                        </a:rPr>
                        <a:t>SUP</a:t>
                      </a:r>
                      <a:r>
                        <a:rPr lang="en-GB" sz="1600" i="1" baseline="-25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GB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25" marR="68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0.708 (</a:t>
                      </a:r>
                      <a:r>
                        <a:rPr lang="en-GB" sz="1600" i="1">
                          <a:latin typeface="Times New Roman"/>
                          <a:ea typeface="Calibri"/>
                          <a:cs typeface="Times New Roman"/>
                        </a:rPr>
                        <a:t>0.005</a:t>
                      </a: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GB" sz="1600" b="1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GB" sz="1600" b="1">
                          <a:latin typeface="Times New Roman"/>
                          <a:ea typeface="Calibri"/>
                          <a:cs typeface="Times New Roman"/>
                        </a:rPr>
                        <a:t>0.001</a:t>
                      </a: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68225" marR="68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0.968 (</a:t>
                      </a:r>
                      <a:r>
                        <a:rPr lang="en-GB" sz="1600" i="1">
                          <a:latin typeface="Times New Roman"/>
                          <a:ea typeface="Calibri"/>
                          <a:cs typeface="Times New Roman"/>
                        </a:rPr>
                        <a:t>0.012</a:t>
                      </a: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GB" sz="1600" b="1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GB" sz="1600" b="1">
                          <a:latin typeface="Times New Roman"/>
                          <a:ea typeface="Calibri"/>
                          <a:cs typeface="Times New Roman"/>
                        </a:rPr>
                        <a:t>0.003</a:t>
                      </a: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68225" marR="68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0.851 (</a:t>
                      </a:r>
                      <a:r>
                        <a:rPr lang="en-GB" sz="1600" i="1">
                          <a:latin typeface="Times New Roman"/>
                          <a:ea typeface="Calibri"/>
                          <a:cs typeface="Times New Roman"/>
                        </a:rPr>
                        <a:t>0.009</a:t>
                      </a: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GB" sz="1600" b="1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GB" sz="1600" b="1">
                          <a:latin typeface="Times New Roman"/>
                          <a:ea typeface="Calibri"/>
                          <a:cs typeface="Times New Roman"/>
                        </a:rPr>
                        <a:t>0.002</a:t>
                      </a: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68225" marR="68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0.585 (</a:t>
                      </a:r>
                      <a:r>
                        <a:rPr lang="en-GB" sz="1600" i="1">
                          <a:latin typeface="Times New Roman"/>
                          <a:ea typeface="Calibri"/>
                          <a:cs typeface="Times New Roman"/>
                        </a:rPr>
                        <a:t>0.008</a:t>
                      </a: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GB" sz="1600" b="1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GB" sz="1600" b="1">
                          <a:latin typeface="Times New Roman"/>
                          <a:ea typeface="Calibri"/>
                          <a:cs typeface="Times New Roman"/>
                        </a:rPr>
                        <a:t>0.002</a:t>
                      </a: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68225" marR="68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0.849 (</a:t>
                      </a:r>
                      <a:r>
                        <a:rPr lang="en-GB" sz="1600" i="1">
                          <a:latin typeface="Times New Roman"/>
                          <a:ea typeface="Calibri"/>
                          <a:cs typeface="Times New Roman"/>
                        </a:rPr>
                        <a:t>0.008</a:t>
                      </a: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GB" sz="1600" b="1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GB" sz="1600" b="1">
                          <a:latin typeface="Times New Roman"/>
                          <a:ea typeface="Calibri"/>
                          <a:cs typeface="Times New Roman"/>
                        </a:rPr>
                        <a:t>0.002</a:t>
                      </a: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68225" marR="68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latin typeface="Times New Roman"/>
                          <a:ea typeface="Calibri"/>
                          <a:cs typeface="Times New Roman"/>
                        </a:rPr>
                        <a:t>SUP</a:t>
                      </a:r>
                      <a:r>
                        <a:rPr lang="en-GB" sz="1600" i="1" baseline="-25000">
                          <a:latin typeface="Times New Roman"/>
                          <a:ea typeface="Calibri"/>
                          <a:cs typeface="Times New Roman"/>
                        </a:rPr>
                        <a:t>OPT</a:t>
                      </a:r>
                      <a:endParaRPr lang="en-GB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25" marR="68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0.550 (</a:t>
                      </a:r>
                      <a:r>
                        <a:rPr lang="en-GB" sz="1600" i="1">
                          <a:latin typeface="Times New Roman"/>
                          <a:ea typeface="Calibri"/>
                          <a:cs typeface="Times New Roman"/>
                        </a:rPr>
                        <a:t>0.003</a:t>
                      </a: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GB" sz="1600" b="1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GB" sz="1600" b="1">
                          <a:latin typeface="Times New Roman"/>
                          <a:ea typeface="Calibri"/>
                          <a:cs typeface="Times New Roman"/>
                        </a:rPr>
                        <a:t>0.001</a:t>
                      </a: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68225" marR="68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0.878 (</a:t>
                      </a:r>
                      <a:r>
                        <a:rPr lang="en-GB" sz="1600" i="1">
                          <a:latin typeface="Times New Roman"/>
                          <a:ea typeface="Calibri"/>
                          <a:cs typeface="Times New Roman"/>
                        </a:rPr>
                        <a:t>0.010</a:t>
                      </a: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GB" sz="1600" b="1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GB" sz="1600" b="1">
                          <a:latin typeface="Times New Roman"/>
                          <a:ea typeface="Calibri"/>
                          <a:cs typeface="Times New Roman"/>
                        </a:rPr>
                        <a:t>0.003</a:t>
                      </a: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68225" marR="68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0.734 (</a:t>
                      </a:r>
                      <a:r>
                        <a:rPr lang="en-GB" sz="1600" i="1">
                          <a:latin typeface="Times New Roman"/>
                          <a:ea typeface="Calibri"/>
                          <a:cs typeface="Times New Roman"/>
                        </a:rPr>
                        <a:t>0.007</a:t>
                      </a: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GB" sz="1600" b="1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GB" sz="1600" b="1">
                          <a:latin typeface="Times New Roman"/>
                          <a:ea typeface="Calibri"/>
                          <a:cs typeface="Times New Roman"/>
                        </a:rPr>
                        <a:t>0.002</a:t>
                      </a: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68225" marR="68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Calibri"/>
                          <a:cs typeface="Times New Roman"/>
                        </a:rPr>
                        <a:t>0.507 (</a:t>
                      </a:r>
                      <a:r>
                        <a:rPr lang="en-GB" sz="1600" i="1" dirty="0">
                          <a:latin typeface="Times New Roman"/>
                          <a:ea typeface="Calibri"/>
                          <a:cs typeface="Times New Roman"/>
                        </a:rPr>
                        <a:t>0.006</a:t>
                      </a:r>
                      <a:r>
                        <a:rPr lang="en-GB" sz="16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GB" sz="1600" b="1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GB" sz="1600" b="1" dirty="0">
                          <a:latin typeface="Times New Roman"/>
                          <a:ea typeface="Calibri"/>
                          <a:cs typeface="Times New Roman"/>
                        </a:rPr>
                        <a:t>0.002</a:t>
                      </a:r>
                      <a:r>
                        <a:rPr lang="en-GB" sz="1600" dirty="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68225" marR="68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Calibri"/>
                          <a:cs typeface="Times New Roman"/>
                        </a:rPr>
                        <a:t>0.741 (</a:t>
                      </a:r>
                      <a:r>
                        <a:rPr lang="en-GB" sz="1600" i="1" dirty="0">
                          <a:latin typeface="Times New Roman"/>
                          <a:ea typeface="Calibri"/>
                          <a:cs typeface="Times New Roman"/>
                        </a:rPr>
                        <a:t>0.006</a:t>
                      </a:r>
                      <a:r>
                        <a:rPr lang="en-GB" sz="16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GB" sz="1600" b="1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GB" sz="1600" b="1" dirty="0">
                          <a:latin typeface="Times New Roman"/>
                          <a:ea typeface="Calibri"/>
                          <a:cs typeface="Times New Roman"/>
                        </a:rPr>
                        <a:t>0.002</a:t>
                      </a:r>
                      <a:r>
                        <a:rPr lang="en-GB" sz="1600" dirty="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68225" marR="68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8768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3312368"/>
          </a:xfrm>
        </p:spPr>
        <p:txBody>
          <a:bodyPr/>
          <a:lstStyle/>
          <a:p>
            <a:pPr>
              <a:buFontTx/>
              <a:buNone/>
            </a:pPr>
            <a:r>
              <a:rPr lang="en-GB" sz="2800" dirty="0" smtClean="0">
                <a:solidFill>
                  <a:schemeClr val="tx1"/>
                </a:solidFill>
                <a:latin typeface="Arial" charset="0"/>
              </a:rPr>
              <a:t>Four examples: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Arial" charset="0"/>
              </a:rPr>
              <a:t>A </a:t>
            </a:r>
            <a:r>
              <a:rPr lang="en-GB" sz="2400" dirty="0" smtClean="0">
                <a:solidFill>
                  <a:schemeClr val="tx1"/>
                </a:solidFill>
                <a:latin typeface="Arial" charset="0"/>
              </a:rPr>
              <a:t>Lorry Loading Bay </a:t>
            </a:r>
            <a:r>
              <a:rPr lang="en-GB" sz="2400" dirty="0" smtClean="0">
                <a:solidFill>
                  <a:schemeClr val="tx1"/>
                </a:solidFill>
                <a:latin typeface="Arial" charset="0"/>
              </a:rPr>
              <a:t>Problem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Arial" charset="0"/>
              </a:rPr>
              <a:t>Knowledge Based Improvement (KBI): Ford Engine Plant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Arial" charset="0"/>
              </a:rPr>
              <a:t>Agent-Based Modelling (ABS): the Axelrod Cultural Model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Arial" charset="0"/>
              </a:rPr>
              <a:t>ABS and KBI: the Newsvendor Problem</a:t>
            </a:r>
            <a:endParaRPr lang="en-GB" sz="24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63954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229600" cy="604838"/>
          </a:xfrm>
        </p:spPr>
        <p:txBody>
          <a:bodyPr/>
          <a:lstStyle/>
          <a:p>
            <a:pPr>
              <a:buFontTx/>
              <a:buNone/>
            </a:pPr>
            <a:r>
              <a:rPr lang="en-GB" sz="2400" dirty="0" smtClean="0">
                <a:solidFill>
                  <a:schemeClr val="tx1"/>
                </a:solidFill>
                <a:latin typeface="Arial" charset="0"/>
              </a:rPr>
              <a:t>A Lorry Loading Bay Problem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173312"/>
            <a:ext cx="72009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Modelling Behaviour Part I: 1995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63954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229600" cy="1655763"/>
          </a:xfrm>
        </p:spPr>
        <p:txBody>
          <a:bodyPr/>
          <a:lstStyle/>
          <a:p>
            <a:pPr>
              <a:buFontTx/>
              <a:buNone/>
            </a:pPr>
            <a:r>
              <a:rPr lang="en-GB" sz="2400" dirty="0" smtClean="0">
                <a:solidFill>
                  <a:schemeClr val="tx1"/>
                </a:solidFill>
                <a:latin typeface="Arial" charset="0"/>
              </a:rPr>
              <a:t>A Lorry Loading Bay Problem:</a:t>
            </a:r>
          </a:p>
          <a:p>
            <a:pPr marL="400050" lvl="1" indent="0">
              <a:buFontTx/>
              <a:buNone/>
            </a:pPr>
            <a:r>
              <a:rPr lang="en-GB" sz="2400" dirty="0" smtClean="0">
                <a:solidFill>
                  <a:schemeClr val="tx1"/>
                </a:solidFill>
                <a:latin typeface="Arial" charset="0"/>
              </a:rPr>
              <a:t>Decision tree derived from example cases using a simulation model</a:t>
            </a:r>
          </a:p>
        </p:txBody>
      </p:sp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37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1940" y="2780928"/>
            <a:ext cx="494030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" y="857250"/>
            <a:ext cx="8839200" cy="457200"/>
          </a:xfrm>
        </p:spPr>
        <p:txBody>
          <a:bodyPr/>
          <a:lstStyle/>
          <a:p>
            <a:r>
              <a:rPr lang="en-GB" dirty="0" smtClean="0"/>
              <a:t>Modelling Behaviour Part I: 1995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48201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53"/>
          <p:cNvSpPr txBox="1">
            <a:spLocks noChangeArrowheads="1"/>
          </p:cNvSpPr>
          <p:nvPr/>
        </p:nvSpPr>
        <p:spPr bwMode="auto">
          <a:xfrm>
            <a:off x="973138" y="1466676"/>
            <a:ext cx="172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Investigation of the</a:t>
            </a:r>
          </a:p>
          <a:p>
            <a:r>
              <a:rPr lang="en-GB" sz="1400"/>
              <a:t>operations system</a:t>
            </a:r>
          </a:p>
        </p:txBody>
      </p:sp>
      <p:sp>
        <p:nvSpPr>
          <p:cNvPr id="31748" name="Text Box 54"/>
          <p:cNvSpPr txBox="1">
            <a:spLocks noChangeArrowheads="1"/>
          </p:cNvSpPr>
          <p:nvPr/>
        </p:nvSpPr>
        <p:spPr bwMode="auto">
          <a:xfrm>
            <a:off x="2339975" y="1969914"/>
            <a:ext cx="22971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Understanding the process</a:t>
            </a:r>
          </a:p>
          <a:p>
            <a:r>
              <a:rPr lang="en-GB" sz="1400"/>
              <a:t>and the decision-</a:t>
            </a:r>
          </a:p>
          <a:p>
            <a:r>
              <a:rPr lang="en-GB" sz="1400"/>
              <a:t>making required</a:t>
            </a:r>
          </a:p>
        </p:txBody>
      </p:sp>
      <p:sp>
        <p:nvSpPr>
          <p:cNvPr id="31749" name="Text Box 55"/>
          <p:cNvSpPr txBox="1">
            <a:spLocks noChangeArrowheads="1"/>
          </p:cNvSpPr>
          <p:nvPr/>
        </p:nvSpPr>
        <p:spPr bwMode="auto">
          <a:xfrm>
            <a:off x="2644775" y="3244676"/>
            <a:ext cx="1035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Elicit</a:t>
            </a:r>
          </a:p>
          <a:p>
            <a:r>
              <a:rPr lang="en-GB" sz="1400"/>
              <a:t>knowledge</a:t>
            </a:r>
          </a:p>
        </p:txBody>
      </p:sp>
      <p:sp>
        <p:nvSpPr>
          <p:cNvPr id="31750" name="Text Box 56"/>
          <p:cNvSpPr txBox="1">
            <a:spLocks noChangeArrowheads="1"/>
          </p:cNvSpPr>
          <p:nvPr/>
        </p:nvSpPr>
        <p:spPr bwMode="auto">
          <a:xfrm>
            <a:off x="971550" y="4159076"/>
            <a:ext cx="18780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Decisions taken</a:t>
            </a:r>
          </a:p>
          <a:p>
            <a:r>
              <a:rPr lang="en-GB" sz="1400"/>
              <a:t>under scenarios</a:t>
            </a:r>
          </a:p>
          <a:p>
            <a:r>
              <a:rPr lang="en-GB" sz="1400"/>
              <a:t>(data sets held for</a:t>
            </a:r>
          </a:p>
          <a:p>
            <a:r>
              <a:rPr lang="en-GB" sz="1400"/>
              <a:t>each decision-maker)</a:t>
            </a:r>
          </a:p>
        </p:txBody>
      </p:sp>
      <p:sp>
        <p:nvSpPr>
          <p:cNvPr id="31751" name="Text Box 57"/>
          <p:cNvSpPr txBox="1">
            <a:spLocks noChangeArrowheads="1"/>
          </p:cNvSpPr>
          <p:nvPr/>
        </p:nvSpPr>
        <p:spPr bwMode="auto">
          <a:xfrm>
            <a:off x="2949575" y="5683076"/>
            <a:ext cx="649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Trains</a:t>
            </a:r>
          </a:p>
        </p:txBody>
      </p:sp>
      <p:sp>
        <p:nvSpPr>
          <p:cNvPr id="31752" name="Text Box 58"/>
          <p:cNvSpPr txBox="1">
            <a:spLocks noChangeArrowheads="1"/>
          </p:cNvSpPr>
          <p:nvPr/>
        </p:nvSpPr>
        <p:spPr bwMode="auto">
          <a:xfrm>
            <a:off x="3490913" y="6140276"/>
            <a:ext cx="2714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Represent the decision-making</a:t>
            </a:r>
          </a:p>
          <a:p>
            <a:r>
              <a:rPr lang="en-GB" sz="1400"/>
              <a:t>strategy of each decision-maker</a:t>
            </a:r>
          </a:p>
        </p:txBody>
      </p:sp>
      <p:sp>
        <p:nvSpPr>
          <p:cNvPr id="31753" name="Text Box 59"/>
          <p:cNvSpPr txBox="1">
            <a:spLocks noChangeArrowheads="1"/>
          </p:cNvSpPr>
          <p:nvPr/>
        </p:nvSpPr>
        <p:spPr bwMode="auto">
          <a:xfrm>
            <a:off x="5921375" y="4235276"/>
            <a:ext cx="177006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Provide input to the</a:t>
            </a:r>
          </a:p>
          <a:p>
            <a:r>
              <a:rPr lang="en-GB" sz="1400"/>
              <a:t>VIS in place of </a:t>
            </a:r>
          </a:p>
          <a:p>
            <a:r>
              <a:rPr lang="en-GB" sz="1400"/>
              <a:t>the decision-makers</a:t>
            </a:r>
          </a:p>
        </p:txBody>
      </p:sp>
      <p:sp>
        <p:nvSpPr>
          <p:cNvPr id="31754" name="Text Box 60"/>
          <p:cNvSpPr txBox="1">
            <a:spLocks noChangeArrowheads="1"/>
          </p:cNvSpPr>
          <p:nvPr/>
        </p:nvSpPr>
        <p:spPr bwMode="auto">
          <a:xfrm>
            <a:off x="4067175" y="2422351"/>
            <a:ext cx="16637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Generate decision-</a:t>
            </a:r>
          </a:p>
          <a:p>
            <a:r>
              <a:rPr lang="en-GB" sz="1400"/>
              <a:t>making scenarios</a:t>
            </a:r>
          </a:p>
        </p:txBody>
      </p:sp>
      <p:sp>
        <p:nvSpPr>
          <p:cNvPr id="31755" name="Text Box 61"/>
          <p:cNvSpPr txBox="1">
            <a:spLocks noChangeArrowheads="1"/>
          </p:cNvSpPr>
          <p:nvPr/>
        </p:nvSpPr>
        <p:spPr bwMode="auto">
          <a:xfrm>
            <a:off x="3873500" y="3549476"/>
            <a:ext cx="2284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Predict performance of</a:t>
            </a:r>
          </a:p>
          <a:p>
            <a:r>
              <a:rPr lang="en-GB" sz="1400"/>
              <a:t>decision-making strategies</a:t>
            </a:r>
          </a:p>
        </p:txBody>
      </p:sp>
      <p:sp>
        <p:nvSpPr>
          <p:cNvPr id="31756" name="Text Box 62"/>
          <p:cNvSpPr txBox="1">
            <a:spLocks noChangeArrowheads="1"/>
          </p:cNvSpPr>
          <p:nvPr/>
        </p:nvSpPr>
        <p:spPr bwMode="auto">
          <a:xfrm>
            <a:off x="6073775" y="5606876"/>
            <a:ext cx="1738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Seek improvements</a:t>
            </a:r>
          </a:p>
        </p:txBody>
      </p:sp>
      <p:sp>
        <p:nvSpPr>
          <p:cNvPr id="31757" name="Rectangle 63"/>
          <p:cNvSpPr>
            <a:spLocks noChangeArrowheads="1"/>
          </p:cNvSpPr>
          <p:nvPr/>
        </p:nvSpPr>
        <p:spPr bwMode="auto">
          <a:xfrm>
            <a:off x="4244975" y="3016076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1400"/>
              <a:t>VIS model</a:t>
            </a:r>
          </a:p>
        </p:txBody>
      </p:sp>
      <p:sp>
        <p:nvSpPr>
          <p:cNvPr id="31758" name="Rectangle 64"/>
          <p:cNvSpPr>
            <a:spLocks noChangeArrowheads="1"/>
          </p:cNvSpPr>
          <p:nvPr/>
        </p:nvSpPr>
        <p:spPr bwMode="auto">
          <a:xfrm>
            <a:off x="4244975" y="5606876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1400"/>
              <a:t>AI model</a:t>
            </a:r>
          </a:p>
        </p:txBody>
      </p:sp>
      <p:sp>
        <p:nvSpPr>
          <p:cNvPr id="31759" name="AutoShape 65"/>
          <p:cNvSpPr>
            <a:spLocks noChangeArrowheads="1"/>
          </p:cNvSpPr>
          <p:nvPr/>
        </p:nvSpPr>
        <p:spPr bwMode="auto">
          <a:xfrm>
            <a:off x="2873375" y="4082876"/>
            <a:ext cx="609600" cy="990600"/>
          </a:xfrm>
          <a:prstGeom prst="flowChartMagneticDisk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GB" sz="1400"/>
              <a:t>Data</a:t>
            </a:r>
          </a:p>
          <a:p>
            <a:r>
              <a:rPr lang="en-GB" sz="1400"/>
              <a:t>sets</a:t>
            </a:r>
          </a:p>
        </p:txBody>
      </p:sp>
      <p:grpSp>
        <p:nvGrpSpPr>
          <p:cNvPr id="31760" name="Group 67"/>
          <p:cNvGrpSpPr>
            <a:grpSpLocks/>
          </p:cNvGrpSpPr>
          <p:nvPr/>
        </p:nvGrpSpPr>
        <p:grpSpPr bwMode="auto">
          <a:xfrm>
            <a:off x="1730375" y="1949276"/>
            <a:ext cx="2438400" cy="1371600"/>
            <a:chOff x="980" y="1355"/>
            <a:chExt cx="1044" cy="586"/>
          </a:xfrm>
        </p:grpSpPr>
        <p:sp>
          <p:nvSpPr>
            <p:cNvPr id="31783" name="Freeform 68"/>
            <p:cNvSpPr>
              <a:spLocks/>
            </p:cNvSpPr>
            <p:nvPr/>
          </p:nvSpPr>
          <p:spPr bwMode="auto">
            <a:xfrm>
              <a:off x="980" y="1355"/>
              <a:ext cx="982" cy="553"/>
            </a:xfrm>
            <a:custGeom>
              <a:avLst/>
              <a:gdLst>
                <a:gd name="T0" fmla="*/ 0 w 1964"/>
                <a:gd name="T1" fmla="*/ 0 h 1106"/>
                <a:gd name="T2" fmla="*/ 1 w 1964"/>
                <a:gd name="T3" fmla="*/ 12 h 1106"/>
                <a:gd name="T4" fmla="*/ 3 w 1964"/>
                <a:gd name="T5" fmla="*/ 25 h 1106"/>
                <a:gd name="T6" fmla="*/ 6 w 1964"/>
                <a:gd name="T7" fmla="*/ 37 h 1106"/>
                <a:gd name="T8" fmla="*/ 11 w 1964"/>
                <a:gd name="T9" fmla="*/ 50 h 1106"/>
                <a:gd name="T10" fmla="*/ 17 w 1964"/>
                <a:gd name="T11" fmla="*/ 61 h 1106"/>
                <a:gd name="T12" fmla="*/ 24 w 1964"/>
                <a:gd name="T13" fmla="*/ 74 h 1106"/>
                <a:gd name="T14" fmla="*/ 32 w 1964"/>
                <a:gd name="T15" fmla="*/ 86 h 1106"/>
                <a:gd name="T16" fmla="*/ 42 w 1964"/>
                <a:gd name="T17" fmla="*/ 97 h 1106"/>
                <a:gd name="T18" fmla="*/ 52 w 1964"/>
                <a:gd name="T19" fmla="*/ 109 h 1106"/>
                <a:gd name="T20" fmla="*/ 63 w 1964"/>
                <a:gd name="T21" fmla="*/ 121 h 1106"/>
                <a:gd name="T22" fmla="*/ 76 w 1964"/>
                <a:gd name="T23" fmla="*/ 133 h 1106"/>
                <a:gd name="T24" fmla="*/ 90 w 1964"/>
                <a:gd name="T25" fmla="*/ 143 h 1106"/>
                <a:gd name="T26" fmla="*/ 104 w 1964"/>
                <a:gd name="T27" fmla="*/ 154 h 1106"/>
                <a:gd name="T28" fmla="*/ 119 w 1964"/>
                <a:gd name="T29" fmla="*/ 164 h 1106"/>
                <a:gd name="T30" fmla="*/ 135 w 1964"/>
                <a:gd name="T31" fmla="*/ 174 h 1106"/>
                <a:gd name="T32" fmla="*/ 152 w 1964"/>
                <a:gd name="T33" fmla="*/ 184 h 1106"/>
                <a:gd name="T34" fmla="*/ 170 w 1964"/>
                <a:gd name="T35" fmla="*/ 194 h 1106"/>
                <a:gd name="T36" fmla="*/ 188 w 1964"/>
                <a:gd name="T37" fmla="*/ 203 h 1106"/>
                <a:gd name="T38" fmla="*/ 206 w 1964"/>
                <a:gd name="T39" fmla="*/ 211 h 1106"/>
                <a:gd name="T40" fmla="*/ 226 w 1964"/>
                <a:gd name="T41" fmla="*/ 219 h 1106"/>
                <a:gd name="T42" fmla="*/ 246 w 1964"/>
                <a:gd name="T43" fmla="*/ 227 h 1106"/>
                <a:gd name="T44" fmla="*/ 266 w 1964"/>
                <a:gd name="T45" fmla="*/ 234 h 1106"/>
                <a:gd name="T46" fmla="*/ 287 w 1964"/>
                <a:gd name="T47" fmla="*/ 241 h 1106"/>
                <a:gd name="T48" fmla="*/ 309 w 1964"/>
                <a:gd name="T49" fmla="*/ 248 h 1106"/>
                <a:gd name="T50" fmla="*/ 331 w 1964"/>
                <a:gd name="T51" fmla="*/ 253 h 1106"/>
                <a:gd name="T52" fmla="*/ 353 w 1964"/>
                <a:gd name="T53" fmla="*/ 259 h 1106"/>
                <a:gd name="T54" fmla="*/ 376 w 1964"/>
                <a:gd name="T55" fmla="*/ 264 h 1106"/>
                <a:gd name="T56" fmla="*/ 399 w 1964"/>
                <a:gd name="T57" fmla="*/ 267 h 1106"/>
                <a:gd name="T58" fmla="*/ 422 w 1964"/>
                <a:gd name="T59" fmla="*/ 271 h 1106"/>
                <a:gd name="T60" fmla="*/ 444 w 1964"/>
                <a:gd name="T61" fmla="*/ 273 h 1106"/>
                <a:gd name="T62" fmla="*/ 468 w 1964"/>
                <a:gd name="T63" fmla="*/ 275 h 1106"/>
                <a:gd name="T64" fmla="*/ 491 w 1964"/>
                <a:gd name="T65" fmla="*/ 277 h 1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64"/>
                <a:gd name="T100" fmla="*/ 0 h 1106"/>
                <a:gd name="T101" fmla="*/ 1964 w 1964"/>
                <a:gd name="T102" fmla="*/ 1106 h 1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64" h="1106">
                  <a:moveTo>
                    <a:pt x="0" y="0"/>
                  </a:moveTo>
                  <a:lnTo>
                    <a:pt x="2" y="50"/>
                  </a:lnTo>
                  <a:lnTo>
                    <a:pt x="12" y="100"/>
                  </a:lnTo>
                  <a:lnTo>
                    <a:pt x="24" y="150"/>
                  </a:lnTo>
                  <a:lnTo>
                    <a:pt x="44" y="200"/>
                  </a:lnTo>
                  <a:lnTo>
                    <a:pt x="68" y="247"/>
                  </a:lnTo>
                  <a:lnTo>
                    <a:pt x="96" y="297"/>
                  </a:lnTo>
                  <a:lnTo>
                    <a:pt x="128" y="345"/>
                  </a:lnTo>
                  <a:lnTo>
                    <a:pt x="166" y="391"/>
                  </a:lnTo>
                  <a:lnTo>
                    <a:pt x="208" y="439"/>
                  </a:lnTo>
                  <a:lnTo>
                    <a:pt x="254" y="485"/>
                  </a:lnTo>
                  <a:lnTo>
                    <a:pt x="303" y="529"/>
                  </a:lnTo>
                  <a:lnTo>
                    <a:pt x="357" y="573"/>
                  </a:lnTo>
                  <a:lnTo>
                    <a:pt x="415" y="617"/>
                  </a:lnTo>
                  <a:lnTo>
                    <a:pt x="475" y="659"/>
                  </a:lnTo>
                  <a:lnTo>
                    <a:pt x="539" y="698"/>
                  </a:lnTo>
                  <a:lnTo>
                    <a:pt x="607" y="738"/>
                  </a:lnTo>
                  <a:lnTo>
                    <a:pt x="677" y="776"/>
                  </a:lnTo>
                  <a:lnTo>
                    <a:pt x="749" y="812"/>
                  </a:lnTo>
                  <a:lnTo>
                    <a:pt x="824" y="846"/>
                  </a:lnTo>
                  <a:lnTo>
                    <a:pt x="902" y="878"/>
                  </a:lnTo>
                  <a:lnTo>
                    <a:pt x="982" y="910"/>
                  </a:lnTo>
                  <a:lnTo>
                    <a:pt x="1064" y="938"/>
                  </a:lnTo>
                  <a:lnTo>
                    <a:pt x="1148" y="966"/>
                  </a:lnTo>
                  <a:lnTo>
                    <a:pt x="1235" y="992"/>
                  </a:lnTo>
                  <a:lnTo>
                    <a:pt x="1321" y="1014"/>
                  </a:lnTo>
                  <a:lnTo>
                    <a:pt x="1411" y="1034"/>
                  </a:lnTo>
                  <a:lnTo>
                    <a:pt x="1501" y="1054"/>
                  </a:lnTo>
                  <a:lnTo>
                    <a:pt x="1593" y="1068"/>
                  </a:lnTo>
                  <a:lnTo>
                    <a:pt x="1685" y="1082"/>
                  </a:lnTo>
                  <a:lnTo>
                    <a:pt x="1776" y="1092"/>
                  </a:lnTo>
                  <a:lnTo>
                    <a:pt x="1870" y="1100"/>
                  </a:lnTo>
                  <a:lnTo>
                    <a:pt x="1964" y="110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84" name="Freeform 69"/>
            <p:cNvSpPr>
              <a:spLocks/>
            </p:cNvSpPr>
            <p:nvPr/>
          </p:nvSpPr>
          <p:spPr bwMode="auto">
            <a:xfrm>
              <a:off x="1961" y="1878"/>
              <a:ext cx="63" cy="63"/>
            </a:xfrm>
            <a:custGeom>
              <a:avLst/>
              <a:gdLst>
                <a:gd name="T0" fmla="*/ 0 w 126"/>
                <a:gd name="T1" fmla="*/ 32 h 125"/>
                <a:gd name="T2" fmla="*/ 32 w 126"/>
                <a:gd name="T3" fmla="*/ 16 h 125"/>
                <a:gd name="T4" fmla="*/ 1 w 126"/>
                <a:gd name="T5" fmla="*/ 0 h 125"/>
                <a:gd name="T6" fmla="*/ 0 w 126"/>
                <a:gd name="T7" fmla="*/ 32 h 1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125"/>
                <a:gd name="T14" fmla="*/ 126 w 126"/>
                <a:gd name="T15" fmla="*/ 125 h 1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125">
                  <a:moveTo>
                    <a:pt x="0" y="125"/>
                  </a:moveTo>
                  <a:lnTo>
                    <a:pt x="126" y="64"/>
                  </a:lnTo>
                  <a:lnTo>
                    <a:pt x="4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1761" name="Group 70"/>
          <p:cNvGrpSpPr>
            <a:grpSpLocks/>
          </p:cNvGrpSpPr>
          <p:nvPr/>
        </p:nvGrpSpPr>
        <p:grpSpPr bwMode="auto">
          <a:xfrm>
            <a:off x="3178175" y="3397076"/>
            <a:ext cx="973138" cy="609600"/>
            <a:chOff x="1439" y="1968"/>
            <a:chExt cx="566" cy="288"/>
          </a:xfrm>
        </p:grpSpPr>
        <p:sp>
          <p:nvSpPr>
            <p:cNvPr id="31781" name="Freeform 71"/>
            <p:cNvSpPr>
              <a:spLocks/>
            </p:cNvSpPr>
            <p:nvPr/>
          </p:nvSpPr>
          <p:spPr bwMode="auto">
            <a:xfrm>
              <a:off x="1469" y="1968"/>
              <a:ext cx="536" cy="227"/>
            </a:xfrm>
            <a:custGeom>
              <a:avLst/>
              <a:gdLst>
                <a:gd name="T0" fmla="*/ 268 w 1072"/>
                <a:gd name="T1" fmla="*/ 0 h 453"/>
                <a:gd name="T2" fmla="*/ 245 w 1072"/>
                <a:gd name="T3" fmla="*/ 1 h 453"/>
                <a:gd name="T4" fmla="*/ 223 w 1072"/>
                <a:gd name="T5" fmla="*/ 3 h 453"/>
                <a:gd name="T6" fmla="*/ 201 w 1072"/>
                <a:gd name="T7" fmla="*/ 6 h 453"/>
                <a:gd name="T8" fmla="*/ 180 w 1072"/>
                <a:gd name="T9" fmla="*/ 9 h 453"/>
                <a:gd name="T10" fmla="*/ 159 w 1072"/>
                <a:gd name="T11" fmla="*/ 14 h 453"/>
                <a:gd name="T12" fmla="*/ 139 w 1072"/>
                <a:gd name="T13" fmla="*/ 20 h 453"/>
                <a:gd name="T14" fmla="*/ 119 w 1072"/>
                <a:gd name="T15" fmla="*/ 27 h 453"/>
                <a:gd name="T16" fmla="*/ 101 w 1072"/>
                <a:gd name="T17" fmla="*/ 34 h 453"/>
                <a:gd name="T18" fmla="*/ 83 w 1072"/>
                <a:gd name="T19" fmla="*/ 42 h 453"/>
                <a:gd name="T20" fmla="*/ 67 w 1072"/>
                <a:gd name="T21" fmla="*/ 51 h 453"/>
                <a:gd name="T22" fmla="*/ 52 w 1072"/>
                <a:gd name="T23" fmla="*/ 61 h 453"/>
                <a:gd name="T24" fmla="*/ 38 w 1072"/>
                <a:gd name="T25" fmla="*/ 71 h 453"/>
                <a:gd name="T26" fmla="*/ 26 w 1072"/>
                <a:gd name="T27" fmla="*/ 81 h 453"/>
                <a:gd name="T28" fmla="*/ 15 w 1072"/>
                <a:gd name="T29" fmla="*/ 92 h 453"/>
                <a:gd name="T30" fmla="*/ 7 w 1072"/>
                <a:gd name="T31" fmla="*/ 103 h 453"/>
                <a:gd name="T32" fmla="*/ 3 w 1072"/>
                <a:gd name="T33" fmla="*/ 108 h 453"/>
                <a:gd name="T34" fmla="*/ 0 w 1072"/>
                <a:gd name="T35" fmla="*/ 114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72"/>
                <a:gd name="T55" fmla="*/ 0 h 453"/>
                <a:gd name="T56" fmla="*/ 1072 w 1072"/>
                <a:gd name="T57" fmla="*/ 453 h 4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72" h="453">
                  <a:moveTo>
                    <a:pt x="1072" y="0"/>
                  </a:moveTo>
                  <a:lnTo>
                    <a:pt x="982" y="2"/>
                  </a:lnTo>
                  <a:lnTo>
                    <a:pt x="894" y="10"/>
                  </a:lnTo>
                  <a:lnTo>
                    <a:pt x="806" y="22"/>
                  </a:lnTo>
                  <a:lnTo>
                    <a:pt x="721" y="36"/>
                  </a:lnTo>
                  <a:lnTo>
                    <a:pt x="639" y="56"/>
                  </a:lnTo>
                  <a:lnTo>
                    <a:pt x="557" y="80"/>
                  </a:lnTo>
                  <a:lnTo>
                    <a:pt x="479" y="106"/>
                  </a:lnTo>
                  <a:lnTo>
                    <a:pt x="405" y="136"/>
                  </a:lnTo>
                  <a:lnTo>
                    <a:pt x="333" y="168"/>
                  </a:lnTo>
                  <a:lnTo>
                    <a:pt x="267" y="204"/>
                  </a:lnTo>
                  <a:lnTo>
                    <a:pt x="208" y="242"/>
                  </a:lnTo>
                  <a:lnTo>
                    <a:pt x="154" y="282"/>
                  </a:lnTo>
                  <a:lnTo>
                    <a:pt x="104" y="322"/>
                  </a:lnTo>
                  <a:lnTo>
                    <a:pt x="62" y="366"/>
                  </a:lnTo>
                  <a:lnTo>
                    <a:pt x="28" y="409"/>
                  </a:lnTo>
                  <a:lnTo>
                    <a:pt x="12" y="431"/>
                  </a:lnTo>
                  <a:lnTo>
                    <a:pt x="0" y="45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82" name="Freeform 72"/>
            <p:cNvSpPr>
              <a:spLocks/>
            </p:cNvSpPr>
            <p:nvPr/>
          </p:nvSpPr>
          <p:spPr bwMode="auto">
            <a:xfrm>
              <a:off x="1439" y="2188"/>
              <a:ext cx="61" cy="68"/>
            </a:xfrm>
            <a:custGeom>
              <a:avLst/>
              <a:gdLst>
                <a:gd name="T0" fmla="*/ 0 w 122"/>
                <a:gd name="T1" fmla="*/ 0 h 136"/>
                <a:gd name="T2" fmla="*/ 8 w 122"/>
                <a:gd name="T3" fmla="*/ 34 h 136"/>
                <a:gd name="T4" fmla="*/ 31 w 122"/>
                <a:gd name="T5" fmla="*/ 8 h 136"/>
                <a:gd name="T6" fmla="*/ 0 w 122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136"/>
                <a:gd name="T14" fmla="*/ 122 w 122"/>
                <a:gd name="T15" fmla="*/ 136 h 1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136">
                  <a:moveTo>
                    <a:pt x="0" y="0"/>
                  </a:moveTo>
                  <a:lnTo>
                    <a:pt x="30" y="136"/>
                  </a:lnTo>
                  <a:lnTo>
                    <a:pt x="122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1762" name="Group 73"/>
          <p:cNvGrpSpPr>
            <a:grpSpLocks/>
          </p:cNvGrpSpPr>
          <p:nvPr/>
        </p:nvGrpSpPr>
        <p:grpSpPr bwMode="auto">
          <a:xfrm>
            <a:off x="3178175" y="5149676"/>
            <a:ext cx="990600" cy="762000"/>
            <a:chOff x="1454" y="2830"/>
            <a:chExt cx="551" cy="270"/>
          </a:xfrm>
        </p:grpSpPr>
        <p:sp>
          <p:nvSpPr>
            <p:cNvPr id="31779" name="Freeform 74"/>
            <p:cNvSpPr>
              <a:spLocks/>
            </p:cNvSpPr>
            <p:nvPr/>
          </p:nvSpPr>
          <p:spPr bwMode="auto">
            <a:xfrm>
              <a:off x="1454" y="2830"/>
              <a:ext cx="489" cy="238"/>
            </a:xfrm>
            <a:custGeom>
              <a:avLst/>
              <a:gdLst>
                <a:gd name="T0" fmla="*/ 0 w 978"/>
                <a:gd name="T1" fmla="*/ 0 h 475"/>
                <a:gd name="T2" fmla="*/ 1 w 978"/>
                <a:gd name="T3" fmla="*/ 5 h 475"/>
                <a:gd name="T4" fmla="*/ 2 w 978"/>
                <a:gd name="T5" fmla="*/ 11 h 475"/>
                <a:gd name="T6" fmla="*/ 3 w 978"/>
                <a:gd name="T7" fmla="*/ 16 h 475"/>
                <a:gd name="T8" fmla="*/ 6 w 978"/>
                <a:gd name="T9" fmla="*/ 21 h 475"/>
                <a:gd name="T10" fmla="*/ 8 w 978"/>
                <a:gd name="T11" fmla="*/ 26 h 475"/>
                <a:gd name="T12" fmla="*/ 12 w 978"/>
                <a:gd name="T13" fmla="*/ 31 h 475"/>
                <a:gd name="T14" fmla="*/ 16 w 978"/>
                <a:gd name="T15" fmla="*/ 36 h 475"/>
                <a:gd name="T16" fmla="*/ 21 w 978"/>
                <a:gd name="T17" fmla="*/ 41 h 475"/>
                <a:gd name="T18" fmla="*/ 26 w 978"/>
                <a:gd name="T19" fmla="*/ 46 h 475"/>
                <a:gd name="T20" fmla="*/ 31 w 978"/>
                <a:gd name="T21" fmla="*/ 51 h 475"/>
                <a:gd name="T22" fmla="*/ 44 w 978"/>
                <a:gd name="T23" fmla="*/ 60 h 475"/>
                <a:gd name="T24" fmla="*/ 59 w 978"/>
                <a:gd name="T25" fmla="*/ 69 h 475"/>
                <a:gd name="T26" fmla="*/ 75 w 978"/>
                <a:gd name="T27" fmla="*/ 78 h 475"/>
                <a:gd name="T28" fmla="*/ 93 w 978"/>
                <a:gd name="T29" fmla="*/ 85 h 475"/>
                <a:gd name="T30" fmla="*/ 112 w 978"/>
                <a:gd name="T31" fmla="*/ 93 h 475"/>
                <a:gd name="T32" fmla="*/ 132 w 978"/>
                <a:gd name="T33" fmla="*/ 99 h 475"/>
                <a:gd name="T34" fmla="*/ 153 w 978"/>
                <a:gd name="T35" fmla="*/ 105 h 475"/>
                <a:gd name="T36" fmla="*/ 175 w 978"/>
                <a:gd name="T37" fmla="*/ 110 h 475"/>
                <a:gd name="T38" fmla="*/ 198 w 978"/>
                <a:gd name="T39" fmla="*/ 114 h 475"/>
                <a:gd name="T40" fmla="*/ 221 w 978"/>
                <a:gd name="T41" fmla="*/ 117 h 475"/>
                <a:gd name="T42" fmla="*/ 245 w 978"/>
                <a:gd name="T43" fmla="*/ 119 h 47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78"/>
                <a:gd name="T67" fmla="*/ 0 h 475"/>
                <a:gd name="T68" fmla="*/ 978 w 978"/>
                <a:gd name="T69" fmla="*/ 475 h 47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78" h="475">
                  <a:moveTo>
                    <a:pt x="0" y="0"/>
                  </a:moveTo>
                  <a:lnTo>
                    <a:pt x="2" y="20"/>
                  </a:lnTo>
                  <a:lnTo>
                    <a:pt x="6" y="42"/>
                  </a:lnTo>
                  <a:lnTo>
                    <a:pt x="12" y="62"/>
                  </a:lnTo>
                  <a:lnTo>
                    <a:pt x="22" y="81"/>
                  </a:lnTo>
                  <a:lnTo>
                    <a:pt x="32" y="103"/>
                  </a:lnTo>
                  <a:lnTo>
                    <a:pt x="46" y="123"/>
                  </a:lnTo>
                  <a:lnTo>
                    <a:pt x="64" y="143"/>
                  </a:lnTo>
                  <a:lnTo>
                    <a:pt x="82" y="163"/>
                  </a:lnTo>
                  <a:lnTo>
                    <a:pt x="102" y="183"/>
                  </a:lnTo>
                  <a:lnTo>
                    <a:pt x="126" y="201"/>
                  </a:lnTo>
                  <a:lnTo>
                    <a:pt x="176" y="239"/>
                  </a:lnTo>
                  <a:lnTo>
                    <a:pt x="234" y="275"/>
                  </a:lnTo>
                  <a:lnTo>
                    <a:pt x="299" y="309"/>
                  </a:lnTo>
                  <a:lnTo>
                    <a:pt x="369" y="339"/>
                  </a:lnTo>
                  <a:lnTo>
                    <a:pt x="445" y="369"/>
                  </a:lnTo>
                  <a:lnTo>
                    <a:pt x="527" y="395"/>
                  </a:lnTo>
                  <a:lnTo>
                    <a:pt x="611" y="419"/>
                  </a:lnTo>
                  <a:lnTo>
                    <a:pt x="699" y="439"/>
                  </a:lnTo>
                  <a:lnTo>
                    <a:pt x="790" y="455"/>
                  </a:lnTo>
                  <a:lnTo>
                    <a:pt x="884" y="467"/>
                  </a:lnTo>
                  <a:lnTo>
                    <a:pt x="978" y="47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80" name="Freeform 75"/>
            <p:cNvSpPr>
              <a:spLocks/>
            </p:cNvSpPr>
            <p:nvPr/>
          </p:nvSpPr>
          <p:spPr bwMode="auto">
            <a:xfrm>
              <a:off x="1942" y="3037"/>
              <a:ext cx="63" cy="63"/>
            </a:xfrm>
            <a:custGeom>
              <a:avLst/>
              <a:gdLst>
                <a:gd name="T0" fmla="*/ 0 w 126"/>
                <a:gd name="T1" fmla="*/ 32 h 126"/>
                <a:gd name="T2" fmla="*/ 32 w 126"/>
                <a:gd name="T3" fmla="*/ 17 h 126"/>
                <a:gd name="T4" fmla="*/ 1 w 126"/>
                <a:gd name="T5" fmla="*/ 0 h 126"/>
                <a:gd name="T6" fmla="*/ 0 w 126"/>
                <a:gd name="T7" fmla="*/ 32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126"/>
                <a:gd name="T14" fmla="*/ 126 w 126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126">
                  <a:moveTo>
                    <a:pt x="0" y="126"/>
                  </a:moveTo>
                  <a:lnTo>
                    <a:pt x="126" y="66"/>
                  </a:lnTo>
                  <a:lnTo>
                    <a:pt x="4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1763" name="Group 76"/>
          <p:cNvGrpSpPr>
            <a:grpSpLocks/>
          </p:cNvGrpSpPr>
          <p:nvPr/>
        </p:nvGrpSpPr>
        <p:grpSpPr bwMode="auto">
          <a:xfrm>
            <a:off x="5387975" y="3244676"/>
            <a:ext cx="455613" cy="2611438"/>
            <a:chOff x="2723" y="1953"/>
            <a:chExt cx="287" cy="1117"/>
          </a:xfrm>
        </p:grpSpPr>
        <p:sp>
          <p:nvSpPr>
            <p:cNvPr id="31777" name="Freeform 77"/>
            <p:cNvSpPr>
              <a:spLocks/>
            </p:cNvSpPr>
            <p:nvPr/>
          </p:nvSpPr>
          <p:spPr bwMode="auto">
            <a:xfrm>
              <a:off x="2723" y="1983"/>
              <a:ext cx="287" cy="1087"/>
            </a:xfrm>
            <a:custGeom>
              <a:avLst/>
              <a:gdLst>
                <a:gd name="T0" fmla="*/ 0 w 573"/>
                <a:gd name="T1" fmla="*/ 544 h 2174"/>
                <a:gd name="T2" fmla="*/ 7 w 573"/>
                <a:gd name="T3" fmla="*/ 543 h 2174"/>
                <a:gd name="T4" fmla="*/ 14 w 573"/>
                <a:gd name="T5" fmla="*/ 542 h 2174"/>
                <a:gd name="T6" fmla="*/ 20 w 573"/>
                <a:gd name="T7" fmla="*/ 540 h 2174"/>
                <a:gd name="T8" fmla="*/ 27 w 573"/>
                <a:gd name="T9" fmla="*/ 538 h 2174"/>
                <a:gd name="T10" fmla="*/ 34 w 573"/>
                <a:gd name="T11" fmla="*/ 534 h 2174"/>
                <a:gd name="T12" fmla="*/ 40 w 573"/>
                <a:gd name="T13" fmla="*/ 530 h 2174"/>
                <a:gd name="T14" fmla="*/ 47 w 573"/>
                <a:gd name="T15" fmla="*/ 525 h 2174"/>
                <a:gd name="T16" fmla="*/ 53 w 573"/>
                <a:gd name="T17" fmla="*/ 520 h 2174"/>
                <a:gd name="T18" fmla="*/ 59 w 573"/>
                <a:gd name="T19" fmla="*/ 514 h 2174"/>
                <a:gd name="T20" fmla="*/ 65 w 573"/>
                <a:gd name="T21" fmla="*/ 507 h 2174"/>
                <a:gd name="T22" fmla="*/ 71 w 573"/>
                <a:gd name="T23" fmla="*/ 500 h 2174"/>
                <a:gd name="T24" fmla="*/ 77 w 573"/>
                <a:gd name="T25" fmla="*/ 492 h 2174"/>
                <a:gd name="T26" fmla="*/ 83 w 573"/>
                <a:gd name="T27" fmla="*/ 484 h 2174"/>
                <a:gd name="T28" fmla="*/ 88 w 573"/>
                <a:gd name="T29" fmla="*/ 476 h 2174"/>
                <a:gd name="T30" fmla="*/ 99 w 573"/>
                <a:gd name="T31" fmla="*/ 457 h 2174"/>
                <a:gd name="T32" fmla="*/ 108 w 573"/>
                <a:gd name="T33" fmla="*/ 437 h 2174"/>
                <a:gd name="T34" fmla="*/ 117 w 573"/>
                <a:gd name="T35" fmla="*/ 415 h 2174"/>
                <a:gd name="T36" fmla="*/ 125 w 573"/>
                <a:gd name="T37" fmla="*/ 392 h 2174"/>
                <a:gd name="T38" fmla="*/ 131 w 573"/>
                <a:gd name="T39" fmla="*/ 369 h 2174"/>
                <a:gd name="T40" fmla="*/ 137 w 573"/>
                <a:gd name="T41" fmla="*/ 344 h 2174"/>
                <a:gd name="T42" fmla="*/ 141 w 573"/>
                <a:gd name="T43" fmla="*/ 319 h 2174"/>
                <a:gd name="T44" fmla="*/ 143 w 573"/>
                <a:gd name="T45" fmla="*/ 294 h 2174"/>
                <a:gd name="T46" fmla="*/ 144 w 573"/>
                <a:gd name="T47" fmla="*/ 268 h 2174"/>
                <a:gd name="T48" fmla="*/ 143 w 573"/>
                <a:gd name="T49" fmla="*/ 245 h 2174"/>
                <a:gd name="T50" fmla="*/ 141 w 573"/>
                <a:gd name="T51" fmla="*/ 223 h 2174"/>
                <a:gd name="T52" fmla="*/ 138 w 573"/>
                <a:gd name="T53" fmla="*/ 201 h 2174"/>
                <a:gd name="T54" fmla="*/ 135 w 573"/>
                <a:gd name="T55" fmla="*/ 180 h 2174"/>
                <a:gd name="T56" fmla="*/ 130 w 573"/>
                <a:gd name="T57" fmla="*/ 159 h 2174"/>
                <a:gd name="T58" fmla="*/ 124 w 573"/>
                <a:gd name="T59" fmla="*/ 139 h 2174"/>
                <a:gd name="T60" fmla="*/ 117 w 573"/>
                <a:gd name="T61" fmla="*/ 119 h 2174"/>
                <a:gd name="T62" fmla="*/ 110 w 573"/>
                <a:gd name="T63" fmla="*/ 101 h 2174"/>
                <a:gd name="T64" fmla="*/ 102 w 573"/>
                <a:gd name="T65" fmla="*/ 83 h 2174"/>
                <a:gd name="T66" fmla="*/ 93 w 573"/>
                <a:gd name="T67" fmla="*/ 67 h 2174"/>
                <a:gd name="T68" fmla="*/ 83 w 573"/>
                <a:gd name="T69" fmla="*/ 52 h 2174"/>
                <a:gd name="T70" fmla="*/ 74 w 573"/>
                <a:gd name="T71" fmla="*/ 38 h 2174"/>
                <a:gd name="T72" fmla="*/ 63 w 573"/>
                <a:gd name="T73" fmla="*/ 26 h 2174"/>
                <a:gd name="T74" fmla="*/ 53 w 573"/>
                <a:gd name="T75" fmla="*/ 15 h 2174"/>
                <a:gd name="T76" fmla="*/ 42 w 573"/>
                <a:gd name="T77" fmla="*/ 7 h 2174"/>
                <a:gd name="T78" fmla="*/ 36 w 573"/>
                <a:gd name="T79" fmla="*/ 3 h 2174"/>
                <a:gd name="T80" fmla="*/ 30 w 573"/>
                <a:gd name="T81" fmla="*/ 0 h 217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3"/>
                <a:gd name="T124" fmla="*/ 0 h 2174"/>
                <a:gd name="T125" fmla="*/ 573 w 573"/>
                <a:gd name="T126" fmla="*/ 2174 h 217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3" h="2174">
                  <a:moveTo>
                    <a:pt x="0" y="2174"/>
                  </a:moveTo>
                  <a:lnTo>
                    <a:pt x="26" y="2172"/>
                  </a:lnTo>
                  <a:lnTo>
                    <a:pt x="54" y="2168"/>
                  </a:lnTo>
                  <a:lnTo>
                    <a:pt x="80" y="2160"/>
                  </a:lnTo>
                  <a:lnTo>
                    <a:pt x="106" y="2150"/>
                  </a:lnTo>
                  <a:lnTo>
                    <a:pt x="133" y="2136"/>
                  </a:lnTo>
                  <a:lnTo>
                    <a:pt x="159" y="2120"/>
                  </a:lnTo>
                  <a:lnTo>
                    <a:pt x="185" y="2100"/>
                  </a:lnTo>
                  <a:lnTo>
                    <a:pt x="209" y="2080"/>
                  </a:lnTo>
                  <a:lnTo>
                    <a:pt x="235" y="2056"/>
                  </a:lnTo>
                  <a:lnTo>
                    <a:pt x="259" y="2030"/>
                  </a:lnTo>
                  <a:lnTo>
                    <a:pt x="283" y="2000"/>
                  </a:lnTo>
                  <a:lnTo>
                    <a:pt x="307" y="1970"/>
                  </a:lnTo>
                  <a:lnTo>
                    <a:pt x="329" y="1938"/>
                  </a:lnTo>
                  <a:lnTo>
                    <a:pt x="351" y="1904"/>
                  </a:lnTo>
                  <a:lnTo>
                    <a:pt x="393" y="1830"/>
                  </a:lnTo>
                  <a:lnTo>
                    <a:pt x="431" y="1749"/>
                  </a:lnTo>
                  <a:lnTo>
                    <a:pt x="467" y="1663"/>
                  </a:lnTo>
                  <a:lnTo>
                    <a:pt x="497" y="1571"/>
                  </a:lnTo>
                  <a:lnTo>
                    <a:pt x="523" y="1477"/>
                  </a:lnTo>
                  <a:lnTo>
                    <a:pt x="545" y="1377"/>
                  </a:lnTo>
                  <a:lnTo>
                    <a:pt x="561" y="1278"/>
                  </a:lnTo>
                  <a:lnTo>
                    <a:pt x="569" y="1176"/>
                  </a:lnTo>
                  <a:lnTo>
                    <a:pt x="573" y="1072"/>
                  </a:lnTo>
                  <a:lnTo>
                    <a:pt x="571" y="982"/>
                  </a:lnTo>
                  <a:lnTo>
                    <a:pt x="563" y="894"/>
                  </a:lnTo>
                  <a:lnTo>
                    <a:pt x="551" y="807"/>
                  </a:lnTo>
                  <a:lnTo>
                    <a:pt x="537" y="721"/>
                  </a:lnTo>
                  <a:lnTo>
                    <a:pt x="517" y="639"/>
                  </a:lnTo>
                  <a:lnTo>
                    <a:pt x="493" y="557"/>
                  </a:lnTo>
                  <a:lnTo>
                    <a:pt x="467" y="479"/>
                  </a:lnTo>
                  <a:lnTo>
                    <a:pt x="437" y="405"/>
                  </a:lnTo>
                  <a:lnTo>
                    <a:pt x="405" y="334"/>
                  </a:lnTo>
                  <a:lnTo>
                    <a:pt x="369" y="268"/>
                  </a:lnTo>
                  <a:lnTo>
                    <a:pt x="331" y="208"/>
                  </a:lnTo>
                  <a:lnTo>
                    <a:pt x="293" y="154"/>
                  </a:lnTo>
                  <a:lnTo>
                    <a:pt x="251" y="104"/>
                  </a:lnTo>
                  <a:lnTo>
                    <a:pt x="209" y="62"/>
                  </a:lnTo>
                  <a:lnTo>
                    <a:pt x="165" y="28"/>
                  </a:lnTo>
                  <a:lnTo>
                    <a:pt x="141" y="12"/>
                  </a:lnTo>
                  <a:lnTo>
                    <a:pt x="119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78" name="Freeform 78"/>
            <p:cNvSpPr>
              <a:spLocks/>
            </p:cNvSpPr>
            <p:nvPr/>
          </p:nvSpPr>
          <p:spPr bwMode="auto">
            <a:xfrm>
              <a:off x="2724" y="1953"/>
              <a:ext cx="68" cy="61"/>
            </a:xfrm>
            <a:custGeom>
              <a:avLst/>
              <a:gdLst>
                <a:gd name="T0" fmla="*/ 34 w 135"/>
                <a:gd name="T1" fmla="*/ 0 h 122"/>
                <a:gd name="T2" fmla="*/ 0 w 135"/>
                <a:gd name="T3" fmla="*/ 8 h 122"/>
                <a:gd name="T4" fmla="*/ 26 w 135"/>
                <a:gd name="T5" fmla="*/ 31 h 122"/>
                <a:gd name="T6" fmla="*/ 34 w 135"/>
                <a:gd name="T7" fmla="*/ 0 h 1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122"/>
                <a:gd name="T14" fmla="*/ 135 w 135"/>
                <a:gd name="T15" fmla="*/ 122 h 1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122">
                  <a:moveTo>
                    <a:pt x="135" y="0"/>
                  </a:moveTo>
                  <a:lnTo>
                    <a:pt x="0" y="30"/>
                  </a:lnTo>
                  <a:lnTo>
                    <a:pt x="104" y="12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1764" name="Freeform 82"/>
          <p:cNvSpPr>
            <a:spLocks/>
          </p:cNvSpPr>
          <p:nvPr/>
        </p:nvSpPr>
        <p:spPr bwMode="auto">
          <a:xfrm>
            <a:off x="1044575" y="1339676"/>
            <a:ext cx="3124200" cy="1536700"/>
          </a:xfrm>
          <a:custGeom>
            <a:avLst/>
            <a:gdLst>
              <a:gd name="T0" fmla="*/ 483870078 w 1968"/>
              <a:gd name="T1" fmla="*/ 80645004 h 968"/>
              <a:gd name="T2" fmla="*/ 2147483647 w 1968"/>
              <a:gd name="T3" fmla="*/ 201612499 h 968"/>
              <a:gd name="T4" fmla="*/ 2147483647 w 1968"/>
              <a:gd name="T5" fmla="*/ 1290320071 h 968"/>
              <a:gd name="T6" fmla="*/ 2147483647 w 1968"/>
              <a:gd name="T7" fmla="*/ 2147483647 h 968"/>
              <a:gd name="T8" fmla="*/ 604837548 w 1968"/>
              <a:gd name="T9" fmla="*/ 1653222480 h 968"/>
              <a:gd name="T10" fmla="*/ 0 w 1968"/>
              <a:gd name="T11" fmla="*/ 322580018 h 968"/>
              <a:gd name="T12" fmla="*/ 604837548 w 1968"/>
              <a:gd name="T13" fmla="*/ 80645004 h 9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68"/>
              <a:gd name="T22" fmla="*/ 0 h 968"/>
              <a:gd name="T23" fmla="*/ 1968 w 1968"/>
              <a:gd name="T24" fmla="*/ 968 h 96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68" h="968">
                <a:moveTo>
                  <a:pt x="192" y="32"/>
                </a:moveTo>
                <a:cubicBezTo>
                  <a:pt x="620" y="16"/>
                  <a:pt x="1048" y="0"/>
                  <a:pt x="1344" y="80"/>
                </a:cubicBezTo>
                <a:cubicBezTo>
                  <a:pt x="1640" y="160"/>
                  <a:pt x="1968" y="368"/>
                  <a:pt x="1968" y="512"/>
                </a:cubicBezTo>
                <a:cubicBezTo>
                  <a:pt x="1968" y="656"/>
                  <a:pt x="1632" y="920"/>
                  <a:pt x="1344" y="944"/>
                </a:cubicBezTo>
                <a:cubicBezTo>
                  <a:pt x="1056" y="968"/>
                  <a:pt x="464" y="792"/>
                  <a:pt x="240" y="656"/>
                </a:cubicBezTo>
                <a:cubicBezTo>
                  <a:pt x="16" y="520"/>
                  <a:pt x="0" y="232"/>
                  <a:pt x="0" y="128"/>
                </a:cubicBezTo>
                <a:cubicBezTo>
                  <a:pt x="0" y="24"/>
                  <a:pt x="104" y="56"/>
                  <a:pt x="240" y="3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65" name="Freeform 84"/>
          <p:cNvSpPr>
            <a:spLocks/>
          </p:cNvSpPr>
          <p:nvPr/>
        </p:nvSpPr>
        <p:spPr bwMode="auto">
          <a:xfrm>
            <a:off x="2568575" y="5302076"/>
            <a:ext cx="3659188" cy="1511300"/>
          </a:xfrm>
          <a:custGeom>
            <a:avLst/>
            <a:gdLst>
              <a:gd name="T0" fmla="*/ 126279288 w 2256"/>
              <a:gd name="T1" fmla="*/ 852544972 h 960"/>
              <a:gd name="T2" fmla="*/ 1389073633 w 2256"/>
              <a:gd name="T3" fmla="*/ 138786156 h 960"/>
              <a:gd name="T4" fmla="*/ 2147483647 w 2256"/>
              <a:gd name="T5" fmla="*/ 138786156 h 960"/>
              <a:gd name="T6" fmla="*/ 2147483647 w 2256"/>
              <a:gd name="T7" fmla="*/ 971504718 h 960"/>
              <a:gd name="T8" fmla="*/ 2147483647 w 2256"/>
              <a:gd name="T9" fmla="*/ 2147483647 h 960"/>
              <a:gd name="T10" fmla="*/ 2147483647 w 2256"/>
              <a:gd name="T11" fmla="*/ 2147483647 h 960"/>
              <a:gd name="T12" fmla="*/ 631396387 w 2256"/>
              <a:gd name="T13" fmla="*/ 1804223328 h 960"/>
              <a:gd name="T14" fmla="*/ 126279288 w 2256"/>
              <a:gd name="T15" fmla="*/ 852544972 h 9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56"/>
              <a:gd name="T25" fmla="*/ 0 h 960"/>
              <a:gd name="T26" fmla="*/ 2256 w 2256"/>
              <a:gd name="T27" fmla="*/ 960 h 9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56" h="960">
                <a:moveTo>
                  <a:pt x="48" y="344"/>
                </a:moveTo>
                <a:cubicBezTo>
                  <a:pt x="96" y="232"/>
                  <a:pt x="272" y="104"/>
                  <a:pt x="528" y="56"/>
                </a:cubicBezTo>
                <a:cubicBezTo>
                  <a:pt x="784" y="8"/>
                  <a:pt x="1328" y="0"/>
                  <a:pt x="1584" y="56"/>
                </a:cubicBezTo>
                <a:cubicBezTo>
                  <a:pt x="1840" y="112"/>
                  <a:pt x="1976" y="256"/>
                  <a:pt x="2064" y="392"/>
                </a:cubicBezTo>
                <a:cubicBezTo>
                  <a:pt x="2152" y="528"/>
                  <a:pt x="2256" y="784"/>
                  <a:pt x="2112" y="872"/>
                </a:cubicBezTo>
                <a:cubicBezTo>
                  <a:pt x="1968" y="960"/>
                  <a:pt x="1512" y="944"/>
                  <a:pt x="1200" y="920"/>
                </a:cubicBezTo>
                <a:cubicBezTo>
                  <a:pt x="888" y="896"/>
                  <a:pt x="432" y="824"/>
                  <a:pt x="240" y="728"/>
                </a:cubicBezTo>
                <a:cubicBezTo>
                  <a:pt x="48" y="632"/>
                  <a:pt x="0" y="456"/>
                  <a:pt x="48" y="344"/>
                </a:cubicBezTo>
                <a:close/>
              </a:path>
            </a:pathLst>
          </a:custGeom>
          <a:noFill/>
          <a:ln w="9525" cap="flat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66" name="Line 86"/>
          <p:cNvSpPr>
            <a:spLocks noChangeShapeType="1"/>
          </p:cNvSpPr>
          <p:nvPr/>
        </p:nvSpPr>
        <p:spPr bwMode="auto">
          <a:xfrm flipH="1">
            <a:off x="6083300" y="5878339"/>
            <a:ext cx="865188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67" name="Line 87"/>
          <p:cNvSpPr>
            <a:spLocks noChangeShapeType="1"/>
          </p:cNvSpPr>
          <p:nvPr/>
        </p:nvSpPr>
        <p:spPr bwMode="auto">
          <a:xfrm flipH="1" flipV="1">
            <a:off x="4854575" y="4006676"/>
            <a:ext cx="2093913" cy="1582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68" name="Freeform 88"/>
          <p:cNvSpPr>
            <a:spLocks/>
          </p:cNvSpPr>
          <p:nvPr/>
        </p:nvSpPr>
        <p:spPr bwMode="auto">
          <a:xfrm>
            <a:off x="5895975" y="5352876"/>
            <a:ext cx="2132013" cy="850900"/>
          </a:xfrm>
          <a:custGeom>
            <a:avLst/>
            <a:gdLst>
              <a:gd name="T0" fmla="*/ 1239840567 w 1136"/>
              <a:gd name="T1" fmla="*/ 40322494 h 536"/>
              <a:gd name="T2" fmla="*/ 2147483647 w 1136"/>
              <a:gd name="T3" fmla="*/ 403224916 h 536"/>
              <a:gd name="T4" fmla="*/ 2147483647 w 1136"/>
              <a:gd name="T5" fmla="*/ 1249997328 h 536"/>
              <a:gd name="T6" fmla="*/ 394493670 w 1136"/>
              <a:gd name="T7" fmla="*/ 1008062438 h 536"/>
              <a:gd name="T8" fmla="*/ 225424678 w 1136"/>
              <a:gd name="T9" fmla="*/ 161289976 h 536"/>
              <a:gd name="T10" fmla="*/ 1239840567 w 1136"/>
              <a:gd name="T11" fmla="*/ 40322494 h 5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36"/>
              <a:gd name="T19" fmla="*/ 0 h 536"/>
              <a:gd name="T20" fmla="*/ 1136 w 1136"/>
              <a:gd name="T21" fmla="*/ 536 h 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36" h="536">
                <a:moveTo>
                  <a:pt x="352" y="16"/>
                </a:moveTo>
                <a:cubicBezTo>
                  <a:pt x="520" y="32"/>
                  <a:pt x="1008" y="80"/>
                  <a:pt x="1072" y="160"/>
                </a:cubicBezTo>
                <a:cubicBezTo>
                  <a:pt x="1136" y="240"/>
                  <a:pt x="896" y="456"/>
                  <a:pt x="736" y="496"/>
                </a:cubicBezTo>
                <a:cubicBezTo>
                  <a:pt x="576" y="536"/>
                  <a:pt x="224" y="472"/>
                  <a:pt x="112" y="400"/>
                </a:cubicBezTo>
                <a:cubicBezTo>
                  <a:pt x="0" y="328"/>
                  <a:pt x="24" y="128"/>
                  <a:pt x="64" y="64"/>
                </a:cubicBezTo>
                <a:cubicBezTo>
                  <a:pt x="104" y="0"/>
                  <a:pt x="184" y="0"/>
                  <a:pt x="352" y="16"/>
                </a:cubicBezTo>
                <a:close/>
              </a:path>
            </a:pathLst>
          </a:custGeom>
          <a:noFill/>
          <a:ln w="9525" cap="flat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69" name="Text Box 89"/>
          <p:cNvSpPr txBox="1">
            <a:spLocks noChangeArrowheads="1"/>
          </p:cNvSpPr>
          <p:nvPr/>
        </p:nvSpPr>
        <p:spPr bwMode="auto">
          <a:xfrm>
            <a:off x="2608263" y="1573039"/>
            <a:ext cx="8683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u="sng"/>
              <a:t>Stage 1</a:t>
            </a:r>
          </a:p>
        </p:txBody>
      </p:sp>
      <p:sp>
        <p:nvSpPr>
          <p:cNvPr id="31770" name="Text Box 90"/>
          <p:cNvSpPr txBox="1">
            <a:spLocks noChangeArrowheads="1"/>
          </p:cNvSpPr>
          <p:nvPr/>
        </p:nvSpPr>
        <p:spPr bwMode="auto">
          <a:xfrm>
            <a:off x="5997575" y="5378276"/>
            <a:ext cx="868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u="sng"/>
              <a:t>Stage 5</a:t>
            </a:r>
          </a:p>
        </p:txBody>
      </p:sp>
      <p:sp>
        <p:nvSpPr>
          <p:cNvPr id="31771" name="Text Box 91"/>
          <p:cNvSpPr txBox="1">
            <a:spLocks noChangeArrowheads="1"/>
          </p:cNvSpPr>
          <p:nvPr/>
        </p:nvSpPr>
        <p:spPr bwMode="auto">
          <a:xfrm>
            <a:off x="6083300" y="3646314"/>
            <a:ext cx="868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u="sng"/>
              <a:t>Stage 4</a:t>
            </a:r>
          </a:p>
        </p:txBody>
      </p:sp>
      <p:sp>
        <p:nvSpPr>
          <p:cNvPr id="31772" name="Text Box 92"/>
          <p:cNvSpPr txBox="1">
            <a:spLocks noChangeArrowheads="1"/>
          </p:cNvSpPr>
          <p:nvPr/>
        </p:nvSpPr>
        <p:spPr bwMode="auto">
          <a:xfrm>
            <a:off x="3559175" y="5378276"/>
            <a:ext cx="868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u="sng"/>
              <a:t>Stage 3</a:t>
            </a:r>
          </a:p>
        </p:txBody>
      </p:sp>
      <p:sp>
        <p:nvSpPr>
          <p:cNvPr id="31773" name="Text Box 93"/>
          <p:cNvSpPr txBox="1">
            <a:spLocks noChangeArrowheads="1"/>
          </p:cNvSpPr>
          <p:nvPr/>
        </p:nvSpPr>
        <p:spPr bwMode="auto">
          <a:xfrm>
            <a:off x="1990725" y="3778076"/>
            <a:ext cx="868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u="sng"/>
              <a:t>Stage 2</a:t>
            </a:r>
          </a:p>
        </p:txBody>
      </p:sp>
      <p:sp>
        <p:nvSpPr>
          <p:cNvPr id="31774" name="Freeform 97"/>
          <p:cNvSpPr>
            <a:spLocks/>
          </p:cNvSpPr>
          <p:nvPr/>
        </p:nvSpPr>
        <p:spPr bwMode="auto">
          <a:xfrm>
            <a:off x="3597275" y="2854151"/>
            <a:ext cx="4359275" cy="2219325"/>
          </a:xfrm>
          <a:custGeom>
            <a:avLst/>
            <a:gdLst>
              <a:gd name="T0" fmla="*/ 370772123 w 2480"/>
              <a:gd name="T1" fmla="*/ 610586731 h 1320"/>
              <a:gd name="T2" fmla="*/ 370772123 w 2480"/>
              <a:gd name="T3" fmla="*/ 1967448538 h 1320"/>
              <a:gd name="T4" fmla="*/ 2147483647 w 2480"/>
              <a:gd name="T5" fmla="*/ 2147483647 h 1320"/>
              <a:gd name="T6" fmla="*/ 2147483647 w 2480"/>
              <a:gd name="T7" fmla="*/ 2147483647 h 1320"/>
              <a:gd name="T8" fmla="*/ 2147483647 w 2480"/>
              <a:gd name="T9" fmla="*/ 2147483647 h 1320"/>
              <a:gd name="T10" fmla="*/ 2147483647 w 2480"/>
              <a:gd name="T11" fmla="*/ 1967448538 h 1320"/>
              <a:gd name="T12" fmla="*/ 2147483647 w 2480"/>
              <a:gd name="T13" fmla="*/ 881959849 h 1320"/>
              <a:gd name="T14" fmla="*/ 2147483647 w 2480"/>
              <a:gd name="T15" fmla="*/ 203528893 h 1320"/>
              <a:gd name="T16" fmla="*/ 2002165880 w 2480"/>
              <a:gd name="T17" fmla="*/ 67842413 h 1320"/>
              <a:gd name="T18" fmla="*/ 370772123 w 2480"/>
              <a:gd name="T19" fmla="*/ 610586731 h 13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80"/>
              <a:gd name="T31" fmla="*/ 0 h 1320"/>
              <a:gd name="T32" fmla="*/ 2480 w 2480"/>
              <a:gd name="T33" fmla="*/ 1320 h 13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80" h="1320">
                <a:moveTo>
                  <a:pt x="120" y="216"/>
                </a:moveTo>
                <a:cubicBezTo>
                  <a:pt x="32" y="328"/>
                  <a:pt x="0" y="560"/>
                  <a:pt x="120" y="696"/>
                </a:cubicBezTo>
                <a:cubicBezTo>
                  <a:pt x="240" y="832"/>
                  <a:pt x="560" y="936"/>
                  <a:pt x="840" y="1032"/>
                </a:cubicBezTo>
                <a:cubicBezTo>
                  <a:pt x="1120" y="1128"/>
                  <a:pt x="1544" y="1240"/>
                  <a:pt x="1800" y="1272"/>
                </a:cubicBezTo>
                <a:cubicBezTo>
                  <a:pt x="2056" y="1304"/>
                  <a:pt x="2280" y="1320"/>
                  <a:pt x="2376" y="1224"/>
                </a:cubicBezTo>
                <a:cubicBezTo>
                  <a:pt x="2472" y="1128"/>
                  <a:pt x="2480" y="848"/>
                  <a:pt x="2376" y="696"/>
                </a:cubicBezTo>
                <a:cubicBezTo>
                  <a:pt x="2272" y="544"/>
                  <a:pt x="1960" y="416"/>
                  <a:pt x="1752" y="312"/>
                </a:cubicBezTo>
                <a:cubicBezTo>
                  <a:pt x="1544" y="208"/>
                  <a:pt x="1312" y="120"/>
                  <a:pt x="1128" y="72"/>
                </a:cubicBezTo>
                <a:cubicBezTo>
                  <a:pt x="944" y="24"/>
                  <a:pt x="816" y="0"/>
                  <a:pt x="648" y="24"/>
                </a:cubicBezTo>
                <a:cubicBezTo>
                  <a:pt x="480" y="48"/>
                  <a:pt x="208" y="104"/>
                  <a:pt x="120" y="216"/>
                </a:cubicBezTo>
                <a:close/>
              </a:path>
            </a:pathLst>
          </a:custGeom>
          <a:noFill/>
          <a:ln w="9525" cap="flat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75" name="Freeform 100"/>
          <p:cNvSpPr>
            <a:spLocks/>
          </p:cNvSpPr>
          <p:nvPr/>
        </p:nvSpPr>
        <p:spPr bwMode="auto">
          <a:xfrm>
            <a:off x="755650" y="2422351"/>
            <a:ext cx="5111750" cy="3024188"/>
          </a:xfrm>
          <a:custGeom>
            <a:avLst/>
            <a:gdLst>
              <a:gd name="T0" fmla="*/ 2147483647 w 2816"/>
              <a:gd name="T1" fmla="*/ 22382002 h 1808"/>
              <a:gd name="T2" fmla="*/ 2147483647 w 2816"/>
              <a:gd name="T3" fmla="*/ 425269737 h 1808"/>
              <a:gd name="T4" fmla="*/ 1397139631 w 2816"/>
              <a:gd name="T5" fmla="*/ 2147483647 h 1808"/>
              <a:gd name="T6" fmla="*/ 131805468 w 2816"/>
              <a:gd name="T7" fmla="*/ 2147483647 h 1808"/>
              <a:gd name="T8" fmla="*/ 2147483647 w 2816"/>
              <a:gd name="T9" fmla="*/ 2147483647 h 1808"/>
              <a:gd name="T10" fmla="*/ 2147483647 w 2816"/>
              <a:gd name="T11" fmla="*/ 2147483647 h 1808"/>
              <a:gd name="T12" fmla="*/ 2147483647 w 2816"/>
              <a:gd name="T13" fmla="*/ 2036817667 h 1808"/>
              <a:gd name="T14" fmla="*/ 2147483647 w 2816"/>
              <a:gd name="T15" fmla="*/ 1902522346 h 1808"/>
              <a:gd name="T16" fmla="*/ 2147483647 w 2816"/>
              <a:gd name="T17" fmla="*/ 1768227025 h 1808"/>
              <a:gd name="T18" fmla="*/ 2147483647 w 2816"/>
              <a:gd name="T19" fmla="*/ 290974415 h 1808"/>
              <a:gd name="T20" fmla="*/ 2147483647 w 2816"/>
              <a:gd name="T21" fmla="*/ 22382002 h 18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16"/>
              <a:gd name="T34" fmla="*/ 0 h 1808"/>
              <a:gd name="T35" fmla="*/ 2816 w 2816"/>
              <a:gd name="T36" fmla="*/ 1808 h 180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16" h="1808">
                <a:moveTo>
                  <a:pt x="2152" y="8"/>
                </a:moveTo>
                <a:cubicBezTo>
                  <a:pt x="1976" y="16"/>
                  <a:pt x="1960" y="16"/>
                  <a:pt x="1672" y="152"/>
                </a:cubicBezTo>
                <a:cubicBezTo>
                  <a:pt x="1384" y="288"/>
                  <a:pt x="696" y="608"/>
                  <a:pt x="424" y="824"/>
                </a:cubicBezTo>
                <a:cubicBezTo>
                  <a:pt x="152" y="1040"/>
                  <a:pt x="0" y="1288"/>
                  <a:pt x="40" y="1448"/>
                </a:cubicBezTo>
                <a:cubicBezTo>
                  <a:pt x="80" y="1608"/>
                  <a:pt x="400" y="1760"/>
                  <a:pt x="664" y="1784"/>
                </a:cubicBezTo>
                <a:cubicBezTo>
                  <a:pt x="928" y="1808"/>
                  <a:pt x="1464" y="1768"/>
                  <a:pt x="1624" y="1592"/>
                </a:cubicBezTo>
                <a:cubicBezTo>
                  <a:pt x="1784" y="1416"/>
                  <a:pt x="1528" y="880"/>
                  <a:pt x="1624" y="728"/>
                </a:cubicBezTo>
                <a:cubicBezTo>
                  <a:pt x="1720" y="576"/>
                  <a:pt x="2024" y="696"/>
                  <a:pt x="2200" y="680"/>
                </a:cubicBezTo>
                <a:cubicBezTo>
                  <a:pt x="2376" y="664"/>
                  <a:pt x="2592" y="728"/>
                  <a:pt x="2680" y="632"/>
                </a:cubicBezTo>
                <a:cubicBezTo>
                  <a:pt x="2768" y="536"/>
                  <a:pt x="2816" y="208"/>
                  <a:pt x="2728" y="104"/>
                </a:cubicBezTo>
                <a:cubicBezTo>
                  <a:pt x="2640" y="0"/>
                  <a:pt x="2328" y="0"/>
                  <a:pt x="2152" y="8"/>
                </a:cubicBezTo>
                <a:close/>
              </a:path>
            </a:pathLst>
          </a:custGeom>
          <a:noFill/>
          <a:ln w="9525" cap="flat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76200" y="857250"/>
            <a:ext cx="8839200" cy="457200"/>
          </a:xfrm>
        </p:spPr>
        <p:txBody>
          <a:bodyPr/>
          <a:lstStyle/>
          <a:p>
            <a:r>
              <a:rPr lang="en-GB" dirty="0" smtClean="0"/>
              <a:t>Modelling Behaviour Part II: Knowledge Based </a:t>
            </a:r>
            <a:r>
              <a:rPr lang="en-GB" dirty="0" smtClean="0"/>
              <a:t>Improvement (KBI)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06155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685800" y="1484313"/>
          <a:ext cx="7415213" cy="4702175"/>
        </p:xfrm>
        <a:graphic>
          <a:graphicData uri="http://schemas.openxmlformats.org/presentationml/2006/ole">
            <p:oleObj spid="_x0000_s1038" name="Picture" r:id="rId4" imgW="6865620" imgH="4347972" progId="Word.Picture.8">
              <p:embed/>
            </p:oleObj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857250"/>
            <a:ext cx="8839200" cy="457200"/>
          </a:xfrm>
        </p:spPr>
        <p:txBody>
          <a:bodyPr/>
          <a:lstStyle/>
          <a:p>
            <a:r>
              <a:rPr lang="en-GB" dirty="0" smtClean="0"/>
              <a:t>Modelling Behaviour Part II: Knowledge Based </a:t>
            </a:r>
            <a:r>
              <a:rPr lang="en-GB" dirty="0" smtClean="0"/>
              <a:t>Improvement (KBI)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63522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550" y="1420813"/>
            <a:ext cx="6408738" cy="4806950"/>
          </a:xfrm>
          <a:noFill/>
          <a:ln>
            <a:solidFill>
              <a:schemeClr val="tx1"/>
            </a:solidFill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857250"/>
            <a:ext cx="8839200" cy="457200"/>
          </a:xfrm>
        </p:spPr>
        <p:txBody>
          <a:bodyPr/>
          <a:lstStyle/>
          <a:p>
            <a:r>
              <a:rPr lang="en-GB" dirty="0" smtClean="0"/>
              <a:t>Modelling Behaviour Part II: Knowledge Based </a:t>
            </a:r>
            <a:r>
              <a:rPr lang="en-GB" dirty="0" smtClean="0"/>
              <a:t>Improvement (KBI)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52148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55650" y="1484313"/>
            <a:ext cx="3730625" cy="2239962"/>
          </a:xfrm>
          <a:noFill/>
        </p:spPr>
      </p:pic>
      <p:pic>
        <p:nvPicPr>
          <p:cNvPr id="3077" name="Picture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718050" y="1484313"/>
            <a:ext cx="3730625" cy="2239962"/>
          </a:xfrm>
          <a:noFill/>
        </p:spPr>
      </p:pic>
      <p:pic>
        <p:nvPicPr>
          <p:cNvPr id="3078" name="Picture 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755650" y="3617913"/>
            <a:ext cx="3730625" cy="2239962"/>
          </a:xfrm>
          <a:noFill/>
        </p:spPr>
      </p:pic>
      <p:graphicFrame>
        <p:nvGraphicFramePr>
          <p:cNvPr id="3074" name="Object 1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559300" y="3708400"/>
          <a:ext cx="3803650" cy="2103438"/>
        </p:xfrm>
        <a:graphic>
          <a:graphicData uri="http://schemas.openxmlformats.org/presentationml/2006/ole">
            <p:oleObj spid="_x0000_s2062" name="Picture" r:id="rId7" imgW="9611868" imgH="5314188" progId="Word.Picture.8">
              <p:embed/>
            </p:oleObj>
          </a:graphicData>
        </a:graphic>
      </p:graphicFrame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" y="857250"/>
            <a:ext cx="8839200" cy="457200"/>
          </a:xfrm>
        </p:spPr>
        <p:txBody>
          <a:bodyPr/>
          <a:lstStyle/>
          <a:p>
            <a:r>
              <a:rPr lang="en-GB" dirty="0" smtClean="0"/>
              <a:t>Modelling Behaviour Part II: Knowledge Based </a:t>
            </a:r>
            <a:r>
              <a:rPr lang="en-GB" dirty="0" smtClean="0"/>
              <a:t>Improvement (KBI)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53581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Content Placeholder 2"/>
          <p:cNvSpPr>
            <a:spLocks noGrp="1"/>
          </p:cNvSpPr>
          <p:nvPr>
            <p:ph idx="1"/>
          </p:nvPr>
        </p:nvSpPr>
        <p:spPr>
          <a:xfrm>
            <a:off x="180000" y="1692008"/>
            <a:ext cx="6264208" cy="512856"/>
          </a:xfrm>
        </p:spPr>
        <p:txBody>
          <a:bodyPr/>
          <a:lstStyle/>
          <a:p>
            <a:pPr>
              <a:buFontTx/>
              <a:buNone/>
            </a:pPr>
            <a:r>
              <a:rPr lang="en-GB" sz="2400" dirty="0" smtClean="0">
                <a:solidFill>
                  <a:schemeClr val="tx1"/>
                </a:solidFill>
                <a:latin typeface="Arial" charset="0"/>
              </a:rPr>
              <a:t>Axelrod Culture Model: Diffusion of Ideas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86923848"/>
              </p:ext>
            </p:extLst>
          </p:nvPr>
        </p:nvGraphicFramePr>
        <p:xfrm>
          <a:off x="468313" y="2492894"/>
          <a:ext cx="8280917" cy="3456386"/>
        </p:xfrm>
        <a:graphic>
          <a:graphicData uri="http://schemas.openxmlformats.org/drawingml/2006/table">
            <a:tbl>
              <a:tblPr/>
              <a:tblGrid>
                <a:gridCol w="631891"/>
                <a:gridCol w="749982"/>
                <a:gridCol w="749982"/>
                <a:gridCol w="749982"/>
                <a:gridCol w="749982"/>
                <a:gridCol w="749982"/>
                <a:gridCol w="749982"/>
                <a:gridCol w="749982"/>
                <a:gridCol w="749982"/>
                <a:gridCol w="749982"/>
                <a:gridCol w="899188"/>
              </a:tblGrid>
              <a:tr h="317223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3172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1_CDD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2_CDD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3_CDD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4_CDD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5_EBA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6_CDD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7_CDD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8_CDD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9_CDD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10_CDD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172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11_CDD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12_CDD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13_CDD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14_CDD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15_EBA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16_CDD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17_CDD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18_CDD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19_FEE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20_CDD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172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21_CDD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22_CDD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23_CDD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24_EBA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25_EBA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26_CDD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27_CDD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28_CDD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29_FEE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30_CDD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172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31_CDD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32_CDD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33_CDD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34_CDD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35_EBA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36_AFC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37_AFC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38_CDD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39_FEE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40_FEE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</a:tr>
              <a:tr h="3172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latin typeface="Arial"/>
                        </a:rPr>
                        <a:t>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41_CDD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42_CDD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43_CDD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44_CDD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45_CDD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46_CDD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47_AFC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48_AFC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49_FEE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50_FEE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</a:tr>
              <a:tr h="3172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51_CDD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52_CDD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53_CDD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54_CDD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55_CDD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56_CDD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57_AFC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58_AFC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59_FEE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60_CDD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172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61_CDD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62_CDD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63_CDD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64_CDD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65_CDD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66_CDD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67_CDD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68_AFC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69_CDD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70_CDD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172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71_CDD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72_CDD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73_CDD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74_CDD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75_CDD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76_CDD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77_CDD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78_CDD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79_CDD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80_CDD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172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81_CDD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82_CDD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83_CDD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84_CDD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85_CDD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86_CDD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87_CDD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88_CDD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89_CDD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90_CDD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28415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91_CDD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92_CDD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93_CDD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94_CDD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95_CDD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96_CDD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97_CDD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98_CDD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99_CDD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latin typeface="Arial"/>
                        </a:rPr>
                        <a:t>100_CDD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" y="857250"/>
            <a:ext cx="8839200" cy="457200"/>
          </a:xfrm>
        </p:spPr>
        <p:txBody>
          <a:bodyPr/>
          <a:lstStyle/>
          <a:p>
            <a:r>
              <a:rPr lang="en-GB" dirty="0" smtClean="0"/>
              <a:t>Modelling Behaviour Part III: Agent Based Modelling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15116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boro-08-template">
  <a:themeElements>
    <a:clrScheme name="lboro-08-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boro-08-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lboro-08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oro-08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oro-08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oro-08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oro-08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oro-08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oro-08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oro-08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oro-08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oro-08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oro-08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oro-08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lboro-08-template</Template>
  <TotalTime>3258</TotalTime>
  <Words>893</Words>
  <Application>Microsoft Office PowerPoint</Application>
  <PresentationFormat>On-screen Show (4:3)</PresentationFormat>
  <Paragraphs>323</Paragraphs>
  <Slides>16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lboro-08-template</vt:lpstr>
      <vt:lpstr>Picture</vt:lpstr>
      <vt:lpstr>Equation</vt:lpstr>
      <vt:lpstr>Slide 1</vt:lpstr>
      <vt:lpstr>Outline</vt:lpstr>
      <vt:lpstr>Modelling Behaviour Part I: 1995</vt:lpstr>
      <vt:lpstr>Modelling Behaviour Part I: 1995</vt:lpstr>
      <vt:lpstr>Modelling Behaviour Part II: Knowledge Based Improvement (KBI)</vt:lpstr>
      <vt:lpstr>Modelling Behaviour Part II: Knowledge Based Improvement (KBI)</vt:lpstr>
      <vt:lpstr>Modelling Behaviour Part II: Knowledge Based Improvement (KBI)</vt:lpstr>
      <vt:lpstr>Modelling Behaviour Part II: Knowledge Based Improvement (KBI)</vt:lpstr>
      <vt:lpstr>Modelling Behaviour Part III: Agent Based Modelling</vt:lpstr>
      <vt:lpstr>Modelling Behaviour Part IV: KBI and Agent Based Modelling</vt:lpstr>
      <vt:lpstr>Modelling Behaviour Part IV: KBI and Agent Based Modelling</vt:lpstr>
      <vt:lpstr>Modelling Behaviour Part IV: KBI and Agent Based Modelling</vt:lpstr>
      <vt:lpstr>Modelling Behaviour Part IV: KBI and Agent Based Modelling</vt:lpstr>
      <vt:lpstr>Modelling Behaviour Part IV: KBI and Agent Based Modelling</vt:lpstr>
      <vt:lpstr>Modelling Behaviour Part IV: KBI and Agent Based Modelling</vt:lpstr>
      <vt:lpstr>Modelling Behaviour Part IV: KBI and Agent Based Modelling</vt:lpstr>
    </vt:vector>
  </TitlesOfParts>
  <Company>Loughborough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Andrew</dc:title>
  <dc:creator>Andrew Cooney</dc:creator>
  <cp:lastModifiedBy>Stewart</cp:lastModifiedBy>
  <cp:revision>278</cp:revision>
  <cp:lastPrinted>2014-06-03T16:12:49Z</cp:lastPrinted>
  <dcterms:created xsi:type="dcterms:W3CDTF">2008-08-27T12:47:55Z</dcterms:created>
  <dcterms:modified xsi:type="dcterms:W3CDTF">2016-03-24T11:41:12Z</dcterms:modified>
</cp:coreProperties>
</file>